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1" r:id="rId7"/>
    <p:sldId id="262" r:id="rId8"/>
    <p:sldId id="257" r:id="rId9"/>
    <p:sldId id="263" r:id="rId10"/>
    <p:sldId id="264" r:id="rId11"/>
    <p:sldId id="265" r:id="rId12"/>
    <p:sldId id="266" r:id="rId13"/>
    <p:sldId id="267" r:id="rId14"/>
    <p:sldId id="268" r:id="rId15"/>
    <p:sldId id="270" r:id="rId16"/>
    <p:sldId id="271" r:id="rId17"/>
    <p:sldId id="272" r:id="rId18"/>
    <p:sldId id="273" r:id="rId19"/>
    <p:sldId id="287" r:id="rId20"/>
    <p:sldId id="288" r:id="rId21"/>
    <p:sldId id="274" r:id="rId22"/>
    <p:sldId id="275" r:id="rId23"/>
    <p:sldId id="276" r:id="rId24"/>
    <p:sldId id="277" r:id="rId25"/>
    <p:sldId id="289" r:id="rId26"/>
    <p:sldId id="290" r:id="rId27"/>
    <p:sldId id="291" r:id="rId28"/>
    <p:sldId id="292" r:id="rId29"/>
    <p:sldId id="293" r:id="rId30"/>
    <p:sldId id="294" r:id="rId31"/>
    <p:sldId id="295" r:id="rId32"/>
    <p:sldId id="296" r:id="rId33"/>
    <p:sldId id="297" r:id="rId34"/>
    <p:sldId id="298" r:id="rId35"/>
    <p:sldId id="299" r:id="rId36"/>
    <p:sldId id="28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60"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F46080-9F98-4769-BBCA-7194E14C9FCB}"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DE68-99B5-4EF4-98B7-2EECAB267C1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46080-9F98-4769-BBCA-7194E14C9FCB}"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DE68-99B5-4EF4-98B7-2EECAB267C1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46080-9F98-4769-BBCA-7194E14C9FCB}"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DE68-99B5-4EF4-98B7-2EECAB267C1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B36392-EC43-49C6-9DFC-B8BDD395C096}" type="datetimeFigureOut">
              <a:rPr lang="en-US" smtClean="0">
                <a:solidFill>
                  <a:prstClr val="black">
                    <a:tint val="75000"/>
                  </a:prstClr>
                </a:solidFill>
              </a:rPr>
              <a:pPr/>
              <a:t>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0E95BC-F3A3-4272-A877-91ABB4CF20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268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36392-EC43-49C6-9DFC-B8BDD395C096}" type="datetimeFigureOut">
              <a:rPr lang="en-US" smtClean="0">
                <a:solidFill>
                  <a:prstClr val="black">
                    <a:tint val="75000"/>
                  </a:prstClr>
                </a:solidFill>
              </a:rPr>
              <a:pPr/>
              <a:t>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0E95BC-F3A3-4272-A877-91ABB4CF20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087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B36392-EC43-49C6-9DFC-B8BDD395C096}" type="datetimeFigureOut">
              <a:rPr lang="en-US" smtClean="0">
                <a:solidFill>
                  <a:prstClr val="black">
                    <a:tint val="75000"/>
                  </a:prstClr>
                </a:solidFill>
              </a:rPr>
              <a:pPr/>
              <a:t>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0E95BC-F3A3-4272-A877-91ABB4CF20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21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B36392-EC43-49C6-9DFC-B8BDD395C096}" type="datetimeFigureOut">
              <a:rPr lang="en-US" smtClean="0">
                <a:solidFill>
                  <a:prstClr val="black">
                    <a:tint val="75000"/>
                  </a:prstClr>
                </a:solidFill>
              </a:rPr>
              <a:pPr/>
              <a:t>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0E95BC-F3A3-4272-A877-91ABB4CF20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294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B36392-EC43-49C6-9DFC-B8BDD395C096}" type="datetimeFigureOut">
              <a:rPr lang="en-US" smtClean="0">
                <a:solidFill>
                  <a:prstClr val="black">
                    <a:tint val="75000"/>
                  </a:prstClr>
                </a:solidFill>
              </a:rPr>
              <a:pPr/>
              <a:t>2/1/2018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80E95BC-F3A3-4272-A877-91ABB4CF20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208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B36392-EC43-49C6-9DFC-B8BDD395C096}" type="datetimeFigureOut">
              <a:rPr lang="en-US" smtClean="0">
                <a:solidFill>
                  <a:prstClr val="black">
                    <a:tint val="75000"/>
                  </a:prstClr>
                </a:solidFill>
              </a:rPr>
              <a:pPr/>
              <a:t>2/1/2018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0E95BC-F3A3-4272-A877-91ABB4CF20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983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36392-EC43-49C6-9DFC-B8BDD395C096}" type="datetimeFigureOut">
              <a:rPr lang="en-US" smtClean="0">
                <a:solidFill>
                  <a:prstClr val="black">
                    <a:tint val="75000"/>
                  </a:prstClr>
                </a:solidFill>
              </a:rPr>
              <a:pPr/>
              <a:t>2/1/2018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80E95BC-F3A3-4272-A877-91ABB4CF20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327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36392-EC43-49C6-9DFC-B8BDD395C096}" type="datetimeFigureOut">
              <a:rPr lang="en-US" smtClean="0">
                <a:solidFill>
                  <a:prstClr val="black">
                    <a:tint val="75000"/>
                  </a:prstClr>
                </a:solidFill>
              </a:rPr>
              <a:pPr/>
              <a:t>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0E95BC-F3A3-4272-A877-91ABB4CF20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23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46080-9F98-4769-BBCA-7194E14C9FCB}"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DE68-99B5-4EF4-98B7-2EECAB267C1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36392-EC43-49C6-9DFC-B8BDD395C096}" type="datetimeFigureOut">
              <a:rPr lang="en-US" smtClean="0">
                <a:solidFill>
                  <a:prstClr val="black">
                    <a:tint val="75000"/>
                  </a:prstClr>
                </a:solidFill>
              </a:rPr>
              <a:pPr/>
              <a:t>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0E95BC-F3A3-4272-A877-91ABB4CF20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419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36392-EC43-49C6-9DFC-B8BDD395C096}" type="datetimeFigureOut">
              <a:rPr lang="en-US" smtClean="0">
                <a:solidFill>
                  <a:prstClr val="black">
                    <a:tint val="75000"/>
                  </a:prstClr>
                </a:solidFill>
              </a:rPr>
              <a:pPr/>
              <a:t>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0E95BC-F3A3-4272-A877-91ABB4CF20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993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36392-EC43-49C6-9DFC-B8BDD395C096}" type="datetimeFigureOut">
              <a:rPr lang="en-US" smtClean="0">
                <a:solidFill>
                  <a:prstClr val="black">
                    <a:tint val="75000"/>
                  </a:prstClr>
                </a:solidFill>
              </a:rPr>
              <a:pPr/>
              <a:t>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0E95BC-F3A3-4272-A877-91ABB4CF20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954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65AE818A-53EC-48DF-AAC4-51E5AF0B778D}" type="datetimeFigureOut">
              <a:rPr lang="ms-MY" smtClean="0">
                <a:solidFill>
                  <a:prstClr val="black">
                    <a:tint val="75000"/>
                  </a:prstClr>
                </a:solidFill>
              </a:rPr>
              <a:pPr/>
              <a:t>1/02/2018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48276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5AE818A-53EC-48DF-AAC4-51E5AF0B778D}" type="datetimeFigureOut">
              <a:rPr lang="ms-MY" smtClean="0">
                <a:solidFill>
                  <a:prstClr val="black">
                    <a:tint val="75000"/>
                  </a:prstClr>
                </a:solidFill>
              </a:rPr>
              <a:pPr/>
              <a:t>1/02/2018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68161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AE818A-53EC-48DF-AAC4-51E5AF0B778D}" type="datetimeFigureOut">
              <a:rPr lang="ms-MY" smtClean="0">
                <a:solidFill>
                  <a:prstClr val="black">
                    <a:tint val="75000"/>
                  </a:prstClr>
                </a:solidFill>
              </a:rPr>
              <a:pPr/>
              <a:t>1/02/2018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22789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65AE818A-53EC-48DF-AAC4-51E5AF0B778D}" type="datetimeFigureOut">
              <a:rPr lang="ms-MY" smtClean="0">
                <a:solidFill>
                  <a:prstClr val="black">
                    <a:tint val="75000"/>
                  </a:prstClr>
                </a:solidFill>
              </a:rPr>
              <a:pPr/>
              <a:t>1/02/2018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02418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65AE818A-53EC-48DF-AAC4-51E5AF0B778D}" type="datetimeFigureOut">
              <a:rPr lang="ms-MY" smtClean="0">
                <a:solidFill>
                  <a:prstClr val="black">
                    <a:tint val="75000"/>
                  </a:prstClr>
                </a:solidFill>
              </a:rPr>
              <a:pPr/>
              <a:t>1/02/2018</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02152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65AE818A-53EC-48DF-AAC4-51E5AF0B778D}" type="datetimeFigureOut">
              <a:rPr lang="ms-MY" smtClean="0">
                <a:solidFill>
                  <a:prstClr val="black">
                    <a:tint val="75000"/>
                  </a:prstClr>
                </a:solidFill>
              </a:rPr>
              <a:pPr/>
              <a:t>1/02/2018</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781942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E818A-53EC-48DF-AAC4-51E5AF0B778D}" type="datetimeFigureOut">
              <a:rPr lang="ms-MY" smtClean="0">
                <a:solidFill>
                  <a:prstClr val="black">
                    <a:tint val="75000"/>
                  </a:prstClr>
                </a:solidFill>
              </a:rPr>
              <a:pPr/>
              <a:t>1/02/2018</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43238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F46080-9F98-4769-BBCA-7194E14C9FCB}"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4DE68-99B5-4EF4-98B7-2EECAB267C10}"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E818A-53EC-48DF-AAC4-51E5AF0B778D}" type="datetimeFigureOut">
              <a:rPr lang="ms-MY" smtClean="0">
                <a:solidFill>
                  <a:prstClr val="black">
                    <a:tint val="75000"/>
                  </a:prstClr>
                </a:solidFill>
              </a:rPr>
              <a:pPr/>
              <a:t>1/02/2018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390725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E818A-53EC-48DF-AAC4-51E5AF0B778D}" type="datetimeFigureOut">
              <a:rPr lang="ms-MY" smtClean="0">
                <a:solidFill>
                  <a:prstClr val="black">
                    <a:tint val="75000"/>
                  </a:prstClr>
                </a:solidFill>
              </a:rPr>
              <a:pPr/>
              <a:t>1/02/2018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03159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5AE818A-53EC-48DF-AAC4-51E5AF0B778D}" type="datetimeFigureOut">
              <a:rPr lang="ms-MY" smtClean="0">
                <a:solidFill>
                  <a:prstClr val="black">
                    <a:tint val="75000"/>
                  </a:prstClr>
                </a:solidFill>
              </a:rPr>
              <a:pPr/>
              <a:t>1/02/2018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56131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5AE818A-53EC-48DF-AAC4-51E5AF0B778D}" type="datetimeFigureOut">
              <a:rPr lang="ms-MY" smtClean="0">
                <a:solidFill>
                  <a:prstClr val="black">
                    <a:tint val="75000"/>
                  </a:prstClr>
                </a:solidFill>
              </a:rPr>
              <a:pPr/>
              <a:t>1/02/2018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37391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F46080-9F98-4769-BBCA-7194E14C9FCB}" type="datetimeFigureOut">
              <a:rPr lang="en-US" smtClean="0"/>
              <a:t>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4DE68-99B5-4EF4-98B7-2EECAB267C1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F46080-9F98-4769-BBCA-7194E14C9FCB}" type="datetimeFigureOut">
              <a:rPr lang="en-US" smtClean="0"/>
              <a:t>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B4DE68-99B5-4EF4-98B7-2EECAB267C1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F46080-9F98-4769-BBCA-7194E14C9FCB}" type="datetimeFigureOut">
              <a:rPr lang="en-US" smtClean="0"/>
              <a:t>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B4DE68-99B5-4EF4-98B7-2EECAB267C1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46080-9F98-4769-BBCA-7194E14C9FCB}" type="datetimeFigureOut">
              <a:rPr lang="en-US" smtClean="0"/>
              <a:t>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B4DE68-99B5-4EF4-98B7-2EECAB267C1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46080-9F98-4769-BBCA-7194E14C9FCB}" type="datetimeFigureOut">
              <a:rPr lang="en-US" smtClean="0"/>
              <a:t>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4DE68-99B5-4EF4-98B7-2EECAB267C1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46080-9F98-4769-BBCA-7194E14C9FCB}" type="datetimeFigureOut">
              <a:rPr lang="en-US" smtClean="0"/>
              <a:t>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4DE68-99B5-4EF4-98B7-2EECAB267C1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46080-9F98-4769-BBCA-7194E14C9FCB}" type="datetimeFigureOut">
              <a:rPr lang="en-US" smtClean="0"/>
              <a:t>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4DE68-99B5-4EF4-98B7-2EECAB267C1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36392-EC43-49C6-9DFC-B8BDD395C096}" type="datetimeFigureOut">
              <a:rPr lang="en-US" smtClean="0">
                <a:solidFill>
                  <a:prstClr val="black">
                    <a:tint val="75000"/>
                  </a:prstClr>
                </a:solidFill>
              </a:rPr>
              <a:pPr/>
              <a:t>2/1/2018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E95BC-F3A3-4272-A877-91ABB4CF20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905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E818A-53EC-48DF-AAC4-51E5AF0B778D}" type="datetimeFigureOut">
              <a:rPr lang="ms-MY" smtClean="0">
                <a:solidFill>
                  <a:prstClr val="black">
                    <a:tint val="75000"/>
                  </a:prstClr>
                </a:solidFill>
              </a:rPr>
              <a:pPr/>
              <a:t>1/02/2018</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866432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23110"/>
            <a:ext cx="9144000" cy="6896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76200" y="275273"/>
            <a:ext cx="894977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3389293"/>
            <a:ext cx="91440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en-US" sz="2800" b="1" dirty="0"/>
              <a:t>“Dan </a:t>
            </a:r>
            <a:r>
              <a:rPr lang="en-US" sz="2800" b="1" dirty="0" err="1"/>
              <a:t>pemuda</a:t>
            </a:r>
            <a:r>
              <a:rPr lang="en-US" sz="2800" b="1" dirty="0"/>
              <a:t> yang </a:t>
            </a:r>
            <a:r>
              <a:rPr lang="en-US" sz="2800" b="1" dirty="0" err="1"/>
              <a:t>membesar</a:t>
            </a:r>
            <a:r>
              <a:rPr lang="en-US" sz="2800" b="1" dirty="0"/>
              <a:t> </a:t>
            </a:r>
            <a:r>
              <a:rPr lang="en-US" sz="2800" b="1" dirty="0" err="1"/>
              <a:t>dengan</a:t>
            </a:r>
            <a:r>
              <a:rPr lang="en-US" sz="2800" b="1" dirty="0"/>
              <a:t> </a:t>
            </a:r>
            <a:r>
              <a:rPr lang="en-US" sz="2800" b="1" dirty="0" err="1"/>
              <a:t>sentiasa</a:t>
            </a:r>
            <a:r>
              <a:rPr lang="en-US" sz="2800" b="1" dirty="0"/>
              <a:t> </a:t>
            </a:r>
            <a:r>
              <a:rPr lang="en-US" sz="2800" b="1" dirty="0" err="1"/>
              <a:t>beribadat</a:t>
            </a:r>
            <a:r>
              <a:rPr lang="en-US" sz="2800" b="1" dirty="0"/>
              <a:t> </a:t>
            </a:r>
            <a:r>
              <a:rPr lang="en-US" sz="2800" b="1" dirty="0" err="1"/>
              <a:t>kepada</a:t>
            </a:r>
            <a:r>
              <a:rPr lang="en-US" sz="2800" b="1" dirty="0"/>
              <a:t> Allah”.    </a:t>
            </a:r>
            <a:r>
              <a:rPr lang="en-US" sz="2400" b="1" dirty="0"/>
              <a:t>(</a:t>
            </a:r>
            <a:r>
              <a:rPr lang="en-US" sz="2400" b="1" dirty="0" err="1"/>
              <a:t>Riwayat</a:t>
            </a:r>
            <a:r>
              <a:rPr lang="en-US" sz="2400" b="1" dirty="0"/>
              <a:t> Muslim</a:t>
            </a:r>
            <a:r>
              <a:rPr lang="ar-SA" sz="2400" b="1" dirty="0"/>
              <a:t>(</a:t>
            </a:r>
            <a:endPar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789093"/>
            <a:ext cx="9144000" cy="861774"/>
          </a:xfrm>
          <a:prstGeom prst="rect">
            <a:avLst/>
          </a:prstGeom>
          <a:solidFill>
            <a:srgbClr val="002060">
              <a:alpha val="31000"/>
            </a:srgbClr>
          </a:solidFill>
        </p:spPr>
        <p:txBody>
          <a:bodyPr wrap="square">
            <a:spAutoFit/>
          </a:bodyPr>
          <a:lstStyle/>
          <a:p>
            <a:pPr algn="ctr" rtl="1"/>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وَشَآبٌّ نَشَأَ بِعِبَادَةِ اللهِ.</a:t>
            </a:r>
            <a:endParaRPr lang="en-MY"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334625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905000" y="5029200"/>
            <a:ext cx="6549538" cy="1371600"/>
          </a:xfrm>
          <a:prstGeom prst="roundRect">
            <a:avLst>
              <a:gd name="adj" fmla="val 15141"/>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a:r>
              <a:rPr lang="en-US" sz="2400" b="1" dirty="0" err="1" smtClean="0">
                <a:effectLst>
                  <a:outerShdw blurRad="38100" dist="38100" dir="2700000" algn="tl">
                    <a:srgbClr val="000000">
                      <a:alpha val="43137"/>
                    </a:srgbClr>
                  </a:outerShdw>
                </a:effectLst>
                <a:latin typeface="Arial" pitchFamily="34" charset="0"/>
                <a:cs typeface="Arial" pitchFamily="34" charset="0"/>
              </a:rPr>
              <a:t>Kecenderungan</a:t>
            </a:r>
            <a:r>
              <a:rPr lang="en-US" sz="2400" b="1" dirty="0" smtClean="0">
                <a:effectLst>
                  <a:outerShdw blurRad="38100" dist="38100" dir="2700000" algn="tl">
                    <a:srgbClr val="000000">
                      <a:alpha val="43137"/>
                    </a:srgbClr>
                  </a:outerShdw>
                </a:effectLst>
                <a:latin typeface="Arial" pitchFamily="34" charset="0"/>
                <a:cs typeface="Arial" pitchFamily="34" charset="0"/>
              </a:rPr>
              <a:t> yang </a:t>
            </a:r>
            <a:r>
              <a:rPr lang="en-US" sz="2400" b="1" dirty="0" err="1" smtClean="0">
                <a:effectLst>
                  <a:outerShdw blurRad="38100" dist="38100" dir="2700000" algn="tl">
                    <a:srgbClr val="000000">
                      <a:alpha val="43137"/>
                    </a:srgbClr>
                  </a:outerShdw>
                </a:effectLst>
                <a:latin typeface="Arial" pitchFamily="34" charset="0"/>
                <a:cs typeface="Arial" pitchFamily="34" charset="0"/>
              </a:rPr>
              <a:t>tinggi</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dalam</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kalangan</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remaja</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untuk</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berjinak</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dalam</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jenayah</a:t>
            </a:r>
            <a:endParaRPr lang="en-MY"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194230" y="304800"/>
            <a:ext cx="894977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Situasi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generasi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semasa</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ounded Rectangle 4"/>
          <p:cNvSpPr/>
          <p:nvPr/>
        </p:nvSpPr>
        <p:spPr>
          <a:xfrm>
            <a:off x="1981200" y="2667000"/>
            <a:ext cx="6096000" cy="838200"/>
          </a:xfrm>
          <a:prstGeom prst="roundRect">
            <a:avLst>
              <a:gd name="adj" fmla="val 19735"/>
            </a:avLst>
          </a:prstGeom>
          <a:gradFill flip="none" rotWithShape="1">
            <a:gsLst>
              <a:gs pos="0">
                <a:srgbClr val="DD7DE7">
                  <a:tint val="66000"/>
                  <a:satMod val="160000"/>
                </a:srgbClr>
              </a:gs>
              <a:gs pos="50000">
                <a:srgbClr val="DD7DE7">
                  <a:tint val="44500"/>
                  <a:satMod val="160000"/>
                </a:srgbClr>
              </a:gs>
              <a:gs pos="100000">
                <a:srgbClr val="DD7DE7">
                  <a:tint val="23500"/>
                  <a:satMod val="160000"/>
                </a:srgbClr>
              </a:gs>
            </a:gsLst>
            <a:lin ang="5400000" scaled="1"/>
            <a:tileRect/>
          </a:gradFill>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Tahun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2015 – 4569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Flowchart: Punched Tape 5"/>
          <p:cNvSpPr/>
          <p:nvPr/>
        </p:nvSpPr>
        <p:spPr>
          <a:xfrm>
            <a:off x="529442" y="1447800"/>
            <a:ext cx="2594758" cy="1143000"/>
          </a:xfrm>
          <a:prstGeom prst="flowChartPunchedTap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Indek</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jenayah</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Juvana</a:t>
            </a:r>
            <a:endParaRPr lang="en-MY" sz="2200" dirty="0"/>
          </a:p>
        </p:txBody>
      </p:sp>
      <p:sp>
        <p:nvSpPr>
          <p:cNvPr id="7" name="Curved Left Arrow 6"/>
          <p:cNvSpPr/>
          <p:nvPr/>
        </p:nvSpPr>
        <p:spPr>
          <a:xfrm rot="21088143">
            <a:off x="3148518" y="2057400"/>
            <a:ext cx="838200" cy="762000"/>
          </a:xfrm>
          <a:prstGeom prst="curved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8" name="Rounded Rectangle 7"/>
          <p:cNvSpPr/>
          <p:nvPr/>
        </p:nvSpPr>
        <p:spPr>
          <a:xfrm>
            <a:off x="758042" y="4038600"/>
            <a:ext cx="2895600" cy="762000"/>
          </a:xfrm>
          <a:prstGeom prst="roundRect">
            <a:avLst>
              <a:gd name="adj" fmla="val 11364"/>
            </a:avLst>
          </a:prstGeom>
          <a:solidFill>
            <a:srgbClr val="D4FF7D"/>
          </a:solidFill>
          <a:ln>
            <a:solidFill>
              <a:schemeClr val="tx1"/>
            </a:solidFill>
          </a:ln>
          <a:scene3d>
            <a:camera prst="orthographicFron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90.87% </a:t>
            </a:r>
          </a:p>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pertama</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Curved Left Arrow 8"/>
          <p:cNvSpPr/>
          <p:nvPr/>
        </p:nvSpPr>
        <p:spPr>
          <a:xfrm rot="2410555" flipH="1">
            <a:off x="1079020" y="2821724"/>
            <a:ext cx="827416" cy="1393851"/>
          </a:xfrm>
          <a:prstGeom prst="curved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3334625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ounded Rectangle 2"/>
          <p:cNvSpPr/>
          <p:nvPr/>
        </p:nvSpPr>
        <p:spPr>
          <a:xfrm>
            <a:off x="1143000" y="973775"/>
            <a:ext cx="7848600" cy="914400"/>
          </a:xfrm>
          <a:prstGeom prst="roundRect">
            <a:avLst>
              <a:gd name="adj" fmla="val 19735"/>
            </a:avLst>
          </a:prstGeom>
          <a:ln/>
        </p:spPr>
        <p:style>
          <a:lnRef idx="1">
            <a:schemeClr val="accent6"/>
          </a:lnRef>
          <a:fillRef idx="2">
            <a:schemeClr val="accent6"/>
          </a:fillRef>
          <a:effectRef idx="1">
            <a:schemeClr val="accent6"/>
          </a:effectRef>
          <a:fontRef idx="minor">
            <a:schemeClr val="dk1"/>
          </a:fontRef>
        </p:style>
        <p:txBody>
          <a:bodyPr anchor="ctr"/>
          <a:lstStyle/>
          <a:p>
            <a:pPr indent="365125"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mensyukuri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rahmat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p>
        </p:txBody>
      </p:sp>
      <p:sp>
        <p:nvSpPr>
          <p:cNvPr id="4" name="Rectangle 3"/>
          <p:cNvSpPr/>
          <p:nvPr/>
        </p:nvSpPr>
        <p:spPr>
          <a:xfrm>
            <a:off x="90714" y="228600"/>
            <a:ext cx="8900886"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generasi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Teardrop 4"/>
          <p:cNvSpPr/>
          <p:nvPr/>
        </p:nvSpPr>
        <p:spPr>
          <a:xfrm>
            <a:off x="76200" y="1202375"/>
            <a:ext cx="914400" cy="609600"/>
          </a:xfrm>
          <a:prstGeom prst="teardrop">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1</a:t>
            </a:r>
            <a:endParaRPr lang="en-MY" sz="2400" dirty="0"/>
          </a:p>
        </p:txBody>
      </p:sp>
      <p:sp>
        <p:nvSpPr>
          <p:cNvPr id="6" name="Rounded Rectangle 5"/>
          <p:cNvSpPr/>
          <p:nvPr/>
        </p:nvSpPr>
        <p:spPr>
          <a:xfrm>
            <a:off x="1143000" y="1905000"/>
            <a:ext cx="7848600" cy="914400"/>
          </a:xfrm>
          <a:prstGeom prst="roundRect">
            <a:avLst>
              <a:gd name="adj" fmla="val 19735"/>
            </a:avLst>
          </a:prstGeom>
          <a:ln/>
        </p:spPr>
        <p:style>
          <a:lnRef idx="1">
            <a:schemeClr val="accent5"/>
          </a:lnRef>
          <a:fillRef idx="2">
            <a:schemeClr val="accent5"/>
          </a:fillRef>
          <a:effectRef idx="1">
            <a:schemeClr val="accent5"/>
          </a:effectRef>
          <a:fontRef idx="minor">
            <a:schemeClr val="dk1"/>
          </a:fontRef>
        </p:style>
        <p:txBody>
          <a:bodyPr anchor="ctr"/>
          <a:lstStyle/>
          <a:p>
            <a:pPr indent="365125"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Jangan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melakukan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syirik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Allah. </a:t>
            </a:r>
          </a:p>
        </p:txBody>
      </p:sp>
      <p:sp>
        <p:nvSpPr>
          <p:cNvPr id="7" name="Teardrop 6"/>
          <p:cNvSpPr/>
          <p:nvPr/>
        </p:nvSpPr>
        <p:spPr>
          <a:xfrm>
            <a:off x="76200" y="2133600"/>
            <a:ext cx="914400" cy="609600"/>
          </a:xfrm>
          <a:prstGeom prst="teardrop">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2</a:t>
            </a:r>
            <a:endParaRPr lang="en-MY" sz="2400" dirty="0"/>
          </a:p>
        </p:txBody>
      </p:sp>
      <p:sp>
        <p:nvSpPr>
          <p:cNvPr id="8" name="Rounded Rectangle 7"/>
          <p:cNvSpPr/>
          <p:nvPr/>
        </p:nvSpPr>
        <p:spPr>
          <a:xfrm>
            <a:off x="1178625" y="2819400"/>
            <a:ext cx="7772400" cy="914400"/>
          </a:xfrm>
          <a:prstGeom prst="roundRect">
            <a:avLst>
              <a:gd name="adj" fmla="val 19735"/>
            </a:avLst>
          </a:prstGeom>
          <a:ln/>
        </p:spPr>
        <p:style>
          <a:lnRef idx="1">
            <a:schemeClr val="accent3"/>
          </a:lnRef>
          <a:fillRef idx="2">
            <a:schemeClr val="accent3"/>
          </a:fillRef>
          <a:effectRef idx="1">
            <a:schemeClr val="accent3"/>
          </a:effectRef>
          <a:fontRef idx="minor">
            <a:schemeClr val="dk1"/>
          </a:fontRef>
        </p:style>
        <p:txBody>
          <a:bodyPr anchor="ctr"/>
          <a:lstStyle/>
          <a:p>
            <a:pPr indent="365125" algn="ctr">
              <a:defRPr/>
            </a:pP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Allah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maha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mengetahui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semua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perbuatan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hambanya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p:txBody>
      </p:sp>
      <p:sp>
        <p:nvSpPr>
          <p:cNvPr id="9" name="Teardrop 8"/>
          <p:cNvSpPr/>
          <p:nvPr/>
        </p:nvSpPr>
        <p:spPr>
          <a:xfrm>
            <a:off x="76200" y="3036125"/>
            <a:ext cx="914400" cy="609600"/>
          </a:xfrm>
          <a:prstGeom prst="teardrop">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3</a:t>
            </a:r>
            <a:endParaRPr lang="en-MY" sz="2400" dirty="0"/>
          </a:p>
        </p:txBody>
      </p:sp>
      <p:sp>
        <p:nvSpPr>
          <p:cNvPr id="10" name="Rounded Rectangle 9"/>
          <p:cNvSpPr/>
          <p:nvPr/>
        </p:nvSpPr>
        <p:spPr>
          <a:xfrm>
            <a:off x="1244930" y="3733800"/>
            <a:ext cx="7746670" cy="914400"/>
          </a:xfrm>
          <a:prstGeom prst="roundRect">
            <a:avLst>
              <a:gd name="adj" fmla="val 19735"/>
            </a:avLst>
          </a:prstGeom>
          <a:ln/>
        </p:spPr>
        <p:style>
          <a:lnRef idx="1">
            <a:schemeClr val="accent1"/>
          </a:lnRef>
          <a:fillRef idx="2">
            <a:schemeClr val="accent1"/>
          </a:fillRef>
          <a:effectRef idx="1">
            <a:schemeClr val="accent1"/>
          </a:effectRef>
          <a:fontRef idx="minor">
            <a:schemeClr val="dk1"/>
          </a:fontRef>
        </p:style>
        <p:txBody>
          <a:bodyPr anchor="ctr"/>
          <a:lstStyle/>
          <a:p>
            <a:pPr indent="365125" algn="ctr">
              <a:defRPr/>
            </a:pPr>
            <a:r>
              <a:rPr lang="fi-FI"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Laksanakanlah solat sebagaimana yang diperintahkan oleh Allah</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1" name="Teardrop 10"/>
          <p:cNvSpPr/>
          <p:nvPr/>
        </p:nvSpPr>
        <p:spPr>
          <a:xfrm>
            <a:off x="152400" y="3886200"/>
            <a:ext cx="914400" cy="609600"/>
          </a:xfrm>
          <a:prstGeom prst="teardrop">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4</a:t>
            </a:r>
            <a:endParaRPr lang="en-MY" sz="2400" dirty="0"/>
          </a:p>
        </p:txBody>
      </p:sp>
      <p:sp>
        <p:nvSpPr>
          <p:cNvPr id="12" name="Rounded Rectangle 11"/>
          <p:cNvSpPr/>
          <p:nvPr/>
        </p:nvSpPr>
        <p:spPr>
          <a:xfrm>
            <a:off x="1219200" y="4648200"/>
            <a:ext cx="7696200" cy="914400"/>
          </a:xfrm>
          <a:prstGeom prst="roundRect">
            <a:avLst>
              <a:gd name="adj" fmla="val 19735"/>
            </a:avLst>
          </a:prstGeom>
          <a:ln/>
        </p:spPr>
        <p:style>
          <a:lnRef idx="1">
            <a:schemeClr val="accent2"/>
          </a:lnRef>
          <a:fillRef idx="2">
            <a:schemeClr val="accent2"/>
          </a:fillRef>
          <a:effectRef idx="1">
            <a:schemeClr val="accent2"/>
          </a:effectRef>
          <a:fontRef idx="minor">
            <a:schemeClr val="dk1"/>
          </a:fontRef>
        </p:style>
        <p:txBody>
          <a:bodyPr anchor="ctr"/>
          <a:lstStyle/>
          <a:p>
            <a:pPr indent="365125"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Bersederhana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semua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tindakan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jangan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pula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berlagak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sombong</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p:txBody>
      </p:sp>
      <p:sp>
        <p:nvSpPr>
          <p:cNvPr id="13" name="Teardrop 12"/>
          <p:cNvSpPr/>
          <p:nvPr/>
        </p:nvSpPr>
        <p:spPr>
          <a:xfrm>
            <a:off x="152400" y="4895600"/>
            <a:ext cx="914400" cy="609600"/>
          </a:xfrm>
          <a:prstGeom prst="teardrop">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5</a:t>
            </a:r>
            <a:endParaRPr lang="en-MY" sz="2400" dirty="0"/>
          </a:p>
        </p:txBody>
      </p:sp>
      <p:sp>
        <p:nvSpPr>
          <p:cNvPr id="14" name="Rounded Rectangle 13"/>
          <p:cNvSpPr/>
          <p:nvPr/>
        </p:nvSpPr>
        <p:spPr>
          <a:xfrm>
            <a:off x="1295400" y="5560625"/>
            <a:ext cx="7620000" cy="1143000"/>
          </a:xfrm>
          <a:prstGeom prst="roundRect">
            <a:avLst>
              <a:gd name="adj" fmla="val 19735"/>
            </a:avLst>
          </a:prstGeom>
          <a:ln/>
        </p:spPr>
        <p:style>
          <a:lnRef idx="1">
            <a:schemeClr val="accent4"/>
          </a:lnRef>
          <a:fillRef idx="2">
            <a:schemeClr val="accent4"/>
          </a:fillRef>
          <a:effectRef idx="1">
            <a:schemeClr val="accent4"/>
          </a:effectRef>
          <a:fontRef idx="minor">
            <a:schemeClr val="dk1"/>
          </a:fontRef>
        </p:style>
        <p:txBody>
          <a:bodyPr anchor="ctr"/>
          <a:lstStyle/>
          <a:p>
            <a:pPr indent="365125"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bertaubat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menuruti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langkah-langkah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golongan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insaf</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kembali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pangkal</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jalan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p:txBody>
      </p:sp>
      <p:sp>
        <p:nvSpPr>
          <p:cNvPr id="15" name="Teardrop 14"/>
          <p:cNvSpPr/>
          <p:nvPr/>
        </p:nvSpPr>
        <p:spPr>
          <a:xfrm>
            <a:off x="199900" y="5872350"/>
            <a:ext cx="914400" cy="609600"/>
          </a:xfrm>
          <a:prstGeom prst="teardrop">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6</a:t>
            </a:r>
            <a:endParaRPr lang="en-MY" sz="2400" dirty="0"/>
          </a:p>
        </p:txBody>
      </p:sp>
    </p:spTree>
    <p:extLst>
      <p:ext uri="{BB962C8B-B14F-4D97-AF65-F5344CB8AC3E}">
        <p14:creationId xmlns:p14="http://schemas.microsoft.com/office/powerpoint/2010/main" val="3334625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76200" y="118408"/>
            <a:ext cx="89497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Luqman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15:</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4233208"/>
            <a:ext cx="914400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Turutilah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jalan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orang-orang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bertaubat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kepadaKu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dengan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tauhid</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amal-amal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soleh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Kemudian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Akulah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tempat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kembali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semuanya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maka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Aku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menerangkan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segala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telah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kerjakan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485543"/>
            <a:ext cx="9144000" cy="2308324"/>
          </a:xfrm>
          <a:prstGeom prst="rect">
            <a:avLst/>
          </a:prstGeom>
          <a:solidFill>
            <a:srgbClr val="002060">
              <a:alpha val="31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وَإِن جَاهَدَاكَ عَلَىٰ أَن تُشْرِكَ بِي مَا لَيْسَ لَكَ بِهِ عِلْمٌ فَلَا تُطِعْهُمَا ۖ وَصَاحِبْهُمَا فِي الدُّنْيَا مَعْرُوفًا ۖ وَاتَّبِعْ سَبِيلَ مَنْ أَنَابَ إِلَيَّ ۚ ثُمَّ إِلَيَّ مَرْجِعُكُمْ فَأُنَبِّئُكُم بِمَا كُنتُمْ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تَعْمَلُونَ.</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334625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151083" y="304800"/>
            <a:ext cx="8813405" cy="584775"/>
          </a:xfrm>
          <a:prstGeom prst="rect">
            <a:avLst/>
          </a:prstGeom>
        </p:spPr>
        <p:txBody>
          <a:bodyPr wrap="square">
            <a:spAutoFit/>
          </a:bodyPr>
          <a:lstStyle/>
          <a:p>
            <a:pPr algn="ctr">
              <a:defRPr/>
            </a:pPr>
            <a:r>
              <a:rPr lang="en-US" sz="3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Kesimpulan</a:t>
            </a:r>
            <a:endParaRPr lang="en-US" sz="4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Snip Diagonal Corner Rectangle 3"/>
          <p:cNvSpPr/>
          <p:nvPr/>
        </p:nvSpPr>
        <p:spPr>
          <a:xfrm>
            <a:off x="381000" y="1295400"/>
            <a:ext cx="8382000" cy="5105400"/>
          </a:xfrm>
          <a:prstGeom prst="snip2Diag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generasi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perlu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diberi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pendedahan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nilai-nilai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murni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menerusi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tingkahlaku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golongan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dewasa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a:p>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golongan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dewasa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perlu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berani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merubah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sikap</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negatif</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mereka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Semaian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baik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mendapat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hasil</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baik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datang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endParaRPr lang="en-MY" dirty="0"/>
          </a:p>
        </p:txBody>
      </p:sp>
      <p:sp>
        <p:nvSpPr>
          <p:cNvPr id="5" name="Notched Right Arrow 4"/>
          <p:cNvSpPr/>
          <p:nvPr/>
        </p:nvSpPr>
        <p:spPr>
          <a:xfrm>
            <a:off x="762000" y="1752600"/>
            <a:ext cx="838200" cy="533400"/>
          </a:xfrm>
          <a:prstGeom prst="notched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Notched Right Arrow 5"/>
          <p:cNvSpPr/>
          <p:nvPr/>
        </p:nvSpPr>
        <p:spPr>
          <a:xfrm>
            <a:off x="762000" y="4648200"/>
            <a:ext cx="838200" cy="533400"/>
          </a:xfrm>
          <a:prstGeom prst="notched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Notched Right Arrow 6"/>
          <p:cNvSpPr/>
          <p:nvPr/>
        </p:nvSpPr>
        <p:spPr>
          <a:xfrm>
            <a:off x="762000" y="3429000"/>
            <a:ext cx="838200" cy="533400"/>
          </a:xfrm>
          <a:prstGeom prst="notched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334625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76200" y="76200"/>
            <a:ext cx="89497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imran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110:</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3658612"/>
            <a:ext cx="9144000"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ms-MY" sz="2400" dirty="0">
                <a:effectLst>
                  <a:outerShdw blurRad="38100" dist="38100" dir="2700000" algn="tl">
                    <a:srgbClr val="000000">
                      <a:alpha val="43137"/>
                    </a:srgbClr>
                  </a:outerShdw>
                </a:effectLst>
              </a:rPr>
              <a:t>“Kamu (wahai umat Muhammad) adalah sebaik-baik umat yang dilahirkan bagi (faedah) umat manusia, (kerana) kamu menyuruh berbuat segala perkara yang baik dan melarang daripada segala perkara yang salah (buruk dan keji) serta kamu pula beriman kepada Allah (dengan sebenar-benar iman) dan kalaulah Ahli Kitab (Yahudi dan Nasrani) itu beriman (sebagaimana yang semestinya), tentulah (iman) itu menjadi baik bagi mereka. </a:t>
            </a:r>
            <a:r>
              <a:rPr lang="en-US" sz="2400" dirty="0">
                <a:effectLst>
                  <a:outerShdw blurRad="38100" dist="38100" dir="2700000" algn="tl">
                    <a:srgbClr val="000000">
                      <a:alpha val="43137"/>
                    </a:srgbClr>
                  </a:outerShdw>
                </a:effectLst>
              </a:rPr>
              <a:t>(</a:t>
            </a:r>
            <a:r>
              <a:rPr lang="en-US" sz="2400" dirty="0" err="1">
                <a:effectLst>
                  <a:outerShdw blurRad="38100" dist="38100" dir="2700000" algn="tl">
                    <a:srgbClr val="000000">
                      <a:alpha val="43137"/>
                    </a:srgbClr>
                  </a:outerShdw>
                </a:effectLst>
              </a:rPr>
              <a:t>Tetapi</a:t>
            </a:r>
            <a:r>
              <a:rPr lang="en-US" sz="2400" dirty="0">
                <a:effectLst>
                  <a:outerShdw blurRad="38100" dist="38100" dir="2700000" algn="tl">
                    <a:srgbClr val="000000">
                      <a:alpha val="43137"/>
                    </a:srgbClr>
                  </a:outerShdw>
                </a:effectLst>
              </a:rPr>
              <a:t>) di </a:t>
            </a:r>
            <a:r>
              <a:rPr lang="en-US" sz="2400" dirty="0" err="1">
                <a:effectLst>
                  <a:outerShdw blurRad="38100" dist="38100" dir="2700000" algn="tl">
                    <a:srgbClr val="000000">
                      <a:alpha val="43137"/>
                    </a:srgbClr>
                  </a:outerShdw>
                </a:effectLst>
              </a:rPr>
              <a:t>antara</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mereka</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ada</a:t>
            </a:r>
            <a:r>
              <a:rPr lang="en-US" sz="2400" dirty="0">
                <a:effectLst>
                  <a:outerShdw blurRad="38100" dist="38100" dir="2700000" algn="tl">
                    <a:srgbClr val="000000">
                      <a:alpha val="43137"/>
                    </a:srgbClr>
                  </a:outerShdw>
                </a:effectLst>
              </a:rPr>
              <a:t> yang </a:t>
            </a:r>
            <a:r>
              <a:rPr lang="en-US" sz="2400" dirty="0" err="1">
                <a:effectLst>
                  <a:outerShdw blurRad="38100" dist="38100" dir="2700000" algn="tl">
                    <a:srgbClr val="000000">
                      <a:alpha val="43137"/>
                    </a:srgbClr>
                  </a:outerShdw>
                </a:effectLst>
              </a:rPr>
              <a:t>beriman</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dan</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kebanyakan</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mereka</a:t>
            </a:r>
            <a:r>
              <a:rPr lang="en-US" sz="2400" dirty="0">
                <a:effectLst>
                  <a:outerShdw blurRad="38100" dist="38100" dir="2700000" algn="tl">
                    <a:srgbClr val="000000">
                      <a:alpha val="43137"/>
                    </a:srgbClr>
                  </a:outerShdw>
                </a:effectLst>
              </a:rPr>
              <a:t> orang-orang yang </a:t>
            </a:r>
            <a:r>
              <a:rPr lang="en-US" sz="2400" dirty="0" err="1">
                <a:effectLst>
                  <a:outerShdw blurRad="38100" dist="38100" dir="2700000" algn="tl">
                    <a:srgbClr val="000000">
                      <a:alpha val="43137"/>
                    </a:srgbClr>
                  </a:outerShdw>
                </a:effectLst>
              </a:rPr>
              <a:t>fasik</a:t>
            </a:r>
            <a:r>
              <a:rPr lang="en-US" sz="2400" dirty="0">
                <a:effectLst>
                  <a:outerShdw blurRad="38100" dist="38100" dir="2700000" algn="tl">
                    <a:srgbClr val="000000">
                      <a:alpha val="43137"/>
                    </a:srgbClr>
                  </a:outerShdw>
                </a:effectLst>
              </a:rPr>
              <a:t>”. </a:t>
            </a:r>
            <a:endParaRPr lang="en-US" sz="24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143000"/>
            <a:ext cx="9144000" cy="2308324"/>
          </a:xfrm>
          <a:prstGeom prst="rect">
            <a:avLst/>
          </a:prstGeom>
          <a:solidFill>
            <a:srgbClr val="002060">
              <a:alpha val="31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كُنتُمْ خَيْرَ أُمَّةٍ أُخْرِجَتْ لِلنَّاسِ تَأْمُرُونَ بِالْمَعْرُوفِ وَتَنْهَوْنَ عَنِ الْمُنكَرِ وَتُؤْمِنُونَ بِاللَّهِ ۗ وَلَوْ آمَنَ أَهْلُ الْكِتَابِ لَكَانَ خَيْرًا لَّهُم ۚ مِّنْهُمُ الْمُؤْمِنُونَ وَأَكْثَرُهُمُ الْفَاسِقُونَ</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334625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374576" y="1447800"/>
            <a:ext cx="8388424" cy="4154984"/>
          </a:xfrm>
          <a:prstGeom prst="rect">
            <a:avLst/>
          </a:prstGeom>
          <a:solidFill>
            <a:srgbClr val="92D050">
              <a:alpha val="37000"/>
            </a:srgb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إِنَّهُ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 الْغَفُوْرُ الرَّحِيْمُ.</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334625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25376896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9621646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125288" y="304800"/>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752600"/>
            <a:ext cx="9144000" cy="2215991"/>
          </a:xfrm>
          <a:prstGeom prst="rect">
            <a:avLst/>
          </a:prstGeom>
          <a:solidFill>
            <a:srgbClr val="002060">
              <a:alpha val="22000"/>
            </a:srgbClr>
          </a:solidFill>
        </p:spPr>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23528" y="4866382"/>
            <a:ext cx="8572528" cy="1077218"/>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a:defRPr/>
            </a:pP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S.W.T</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334625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0" y="1893937"/>
            <a:ext cx="9144000" cy="1692771"/>
          </a:xfrm>
          <a:prstGeom prst="rect">
            <a:avLst/>
          </a:prstGeom>
          <a:solidFill>
            <a:srgbClr val="002060">
              <a:alpha val="13000"/>
            </a:srgbClr>
          </a:solidFill>
        </p:spPr>
        <p:txBody>
          <a:bodyPr wrap="square">
            <a:spAutoFit/>
          </a:bodyPr>
          <a:lstStyle/>
          <a:p>
            <a:pPr algn="ctr" fontAlgn="auto">
              <a:spcBef>
                <a:spcPts val="0"/>
              </a:spcBef>
              <a:spcAft>
                <a:spcPts val="0"/>
              </a:spcAft>
              <a:defRPr/>
            </a:pPr>
            <a:r>
              <a:rPr lang="ar-SA" sz="10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0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5536" y="4625469"/>
            <a:ext cx="8367464" cy="1077218"/>
          </a:xfrm>
          <a:prstGeom prst="rect">
            <a:avLst/>
          </a:prstGeom>
          <a:gradFill>
            <a:gsLst>
              <a:gs pos="0">
                <a:schemeClr val="accent3">
                  <a:tint val="50000"/>
                  <a:satMod val="300000"/>
                </a:schemeClr>
              </a:gs>
              <a:gs pos="46000">
                <a:schemeClr val="accent3">
                  <a:tint val="37000"/>
                  <a:satMod val="30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32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endParaRPr lang="en-US" sz="32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304800"/>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3334625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0" y="1598474"/>
            <a:ext cx="9144000" cy="1754326"/>
          </a:xfrm>
          <a:prstGeom prst="rect">
            <a:avLst/>
          </a:prstGeom>
          <a:solidFill>
            <a:srgbClr val="002060">
              <a:alpha val="20000"/>
            </a:srgbClr>
          </a:solidFill>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وَأَشْهَدُ أَنَّ سَيِّدَنَا مُحَمَّدًا عَبْدُهُ وَرَسُوْلُهُ </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228600"/>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TextBox 4"/>
          <p:cNvSpPr txBox="1"/>
          <p:nvPr/>
        </p:nvSpPr>
        <p:spPr>
          <a:xfrm>
            <a:off x="214282" y="4003119"/>
            <a:ext cx="8643998" cy="209288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334625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35496" y="1790834"/>
            <a:ext cx="9029760" cy="1569660"/>
          </a:xfrm>
          <a:prstGeom prst="rect">
            <a:avLst/>
          </a:prstGeom>
          <a:solidFill>
            <a:srgbClr val="002060">
              <a:alpha val="27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وَأَصْحَابِهِ وَأَتْبَاعِهِ إِلَى يَوْمِ الدِّيْنِ.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533400" y="3886200"/>
            <a:ext cx="8286808" cy="209288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76200"/>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334625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1600200" y="326647"/>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228600" y="4346138"/>
            <a:ext cx="8763000" cy="169277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menasihati</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anda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taat</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supaya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tergolong</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kalangan</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2070317"/>
            <a:ext cx="9144000" cy="1754326"/>
          </a:xfrm>
          <a:prstGeom prst="rect">
            <a:avLst/>
          </a:prstGeom>
          <a:solidFill>
            <a:schemeClr val="tx1">
              <a:lumMod val="50000"/>
              <a:lumOff val="50000"/>
              <a:alpha val="52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وَنَفْسِيْ بِتَقْوَى اللهِ وَطَاعَتِهِ لَعَلَّكُمْ تُفْلِحُوْنَ.</a:t>
            </a:r>
            <a:endPar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334625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Mengenang</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jasa</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perjuangan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membawa</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ajaran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Islam.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SAW</a:t>
            </a:r>
            <a:endPar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28507646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7959398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712229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218376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693366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9604150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344030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0" y="1663279"/>
            <a:ext cx="9144000" cy="1569660"/>
          </a:xfrm>
          <a:prstGeom prst="rect">
            <a:avLst/>
          </a:prstGeom>
          <a:solidFill>
            <a:srgbClr val="002060">
              <a:alpha val="26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وَحْدَهُ لاَشَرِيْكَ 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مُحَمَّدًا عَبْدُهُ وَرَسُوْلُهُ.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43418" y="2286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957970"/>
            <a:ext cx="8643998" cy="156966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3346254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705651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575075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9221604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prstClr val="black"/>
                </a:solidFill>
                <a:latin typeface="Bernard MT Condensed" pitchFamily="18" charset="0"/>
              </a:rPr>
              <a:t>Dirikan</a:t>
            </a:r>
            <a:r>
              <a:rPr lang="en-US" sz="4000" dirty="0" smtClean="0">
                <a:solidFill>
                  <a:prstClr val="black"/>
                </a:solidFill>
                <a:latin typeface="Bernard MT Condensed" pitchFamily="18" charset="0"/>
              </a:rPr>
              <a:t> </a:t>
            </a:r>
            <a:r>
              <a:rPr lang="en-US" sz="4000" dirty="0" err="1" smtClean="0">
                <a:solidFill>
                  <a:prstClr val="black"/>
                </a:solidFill>
                <a:latin typeface="Bernard MT Condensed" pitchFamily="18" charset="0"/>
              </a:rPr>
              <a:t>Solat</a:t>
            </a:r>
            <a:r>
              <a:rPr lang="en-US" sz="4000" dirty="0" smtClean="0">
                <a:solidFill>
                  <a:prstClr val="black"/>
                </a:solidFill>
                <a:latin typeface="Bernard MT Condensed" pitchFamily="18" charset="0"/>
              </a:rPr>
              <a:t>….</a:t>
            </a:r>
          </a:p>
          <a:p>
            <a:pPr algn="ctr"/>
            <a:endParaRPr lang="en-US" sz="3200" dirty="0" smtClean="0">
              <a:solidFill>
                <a:prstClr val="black"/>
              </a:solidFill>
              <a:latin typeface="Bernard MT Condensed" pitchFamily="18" charset="0"/>
            </a:endParaRPr>
          </a:p>
          <a:p>
            <a:pPr algn="ct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betulkan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anda</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kerana</a:t>
            </a:r>
            <a:endParaRPr lang="en-US" sz="3200" b="1" i="1" dirty="0" smtClean="0">
              <a:solidFill>
                <a:prstClr val="black"/>
              </a:solidFill>
              <a:latin typeface="Constantia" pitchFamily="18" charset="0"/>
            </a:endParaRPr>
          </a:p>
          <a:p>
            <a:pPr algn="ct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yang </a:t>
            </a: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termasuk</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dalam</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kesempurnaan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solat</a:t>
            </a:r>
            <a:r>
              <a:rPr lang="en-US" sz="3200" b="1" i="1" dirty="0" smtClean="0">
                <a:solidFill>
                  <a:prstClr val="black"/>
                </a:solidFill>
                <a:latin typeface="Constantia" pitchFamily="18" charset="0"/>
              </a:rPr>
              <a:t>.</a:t>
            </a:r>
            <a:endParaRPr lang="en-US" sz="3200" b="1" i="1" dirty="0">
              <a:solidFill>
                <a:prstClr val="black"/>
              </a:solidFill>
              <a:latin typeface="Constantia" pitchFamily="18"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Tree>
    <p:extLst>
      <p:ext uri="{BB962C8B-B14F-4D97-AF65-F5344CB8AC3E}">
        <p14:creationId xmlns:p14="http://schemas.microsoft.com/office/powerpoint/2010/main" val="17193281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685800"/>
            <a:ext cx="9144000" cy="6155531"/>
          </a:xfrm>
          <a:prstGeom prst="rect">
            <a:avLst/>
          </a:prstGeom>
          <a:solidFill>
            <a:schemeClr val="bg1">
              <a:alpha val="56000"/>
            </a:schemeClr>
          </a:solidFill>
        </p:spPr>
        <p:txBody>
          <a:bodyPr>
            <a:spAutoFit/>
          </a:bodyPr>
          <a:lstStyle/>
          <a:p>
            <a:pPr algn="ctr">
              <a:defRPr/>
            </a:pPr>
            <a:endParaRPr lang="en-MY" sz="1100" b="1" dirty="0" smtClean="0">
              <a:solidFill>
                <a:prstClr val="black"/>
              </a:solidFill>
              <a:effectLst>
                <a:outerShdw blurRad="38100" dist="38100" dir="2700000" algn="tl">
                  <a:srgbClr val="000000">
                    <a:alpha val="43137"/>
                  </a:srgbClr>
                </a:outerShdw>
              </a:effectLst>
              <a:cs typeface="Arial" charset="0"/>
            </a:endParaRPr>
          </a:p>
          <a:p>
            <a:pPr algn="ctr">
              <a:defRPr/>
            </a:pPr>
            <a:r>
              <a:rPr lang="en-MY" sz="1600" b="1" dirty="0" smtClean="0">
                <a:solidFill>
                  <a:prstClr val="black"/>
                </a:solidFill>
                <a:effectLst>
                  <a:outerShdw blurRad="38100" dist="38100" dir="2700000" algn="tl">
                    <a:srgbClr val="000000">
                      <a:alpha val="43137"/>
                    </a:srgbClr>
                  </a:outerShdw>
                </a:effectLst>
                <a:cs typeface="Arial" charset="0"/>
              </a:rPr>
              <a:t>INTISARI </a:t>
            </a:r>
            <a:r>
              <a:rPr lang="en-MY" sz="1600" b="1" dirty="0">
                <a:solidFill>
                  <a:prstClr val="black"/>
                </a:solidFill>
                <a:effectLst>
                  <a:outerShdw blurRad="38100" dist="38100" dir="2700000" algn="tl">
                    <a:srgbClr val="000000">
                      <a:alpha val="43137"/>
                    </a:srgbClr>
                  </a:outerShdw>
                </a:effectLst>
                <a:cs typeface="Arial" charset="0"/>
              </a:rPr>
              <a:t>KHUTBAH JUMAAT PADA </a:t>
            </a:r>
            <a:r>
              <a:rPr lang="en-US" sz="1600" b="1" dirty="0" smtClean="0">
                <a:solidFill>
                  <a:prstClr val="black"/>
                </a:solidFill>
                <a:effectLst>
                  <a:outerShdw blurRad="38100" dist="38100" dir="2700000" algn="tl">
                    <a:srgbClr val="000000">
                      <a:alpha val="43137"/>
                    </a:srgbClr>
                  </a:outerShdw>
                </a:effectLst>
                <a:cs typeface="Arial" charset="0"/>
              </a:rPr>
              <a:t>02</a:t>
            </a:r>
            <a:r>
              <a:rPr lang="en-MY" sz="1600" b="1" dirty="0" smtClean="0">
                <a:solidFill>
                  <a:prstClr val="black"/>
                </a:solidFill>
                <a:effectLst>
                  <a:outerShdw blurRad="38100" dist="38100" dir="2700000" algn="tl">
                    <a:srgbClr val="000000">
                      <a:alpha val="43137"/>
                    </a:srgbClr>
                  </a:outerShdw>
                </a:effectLst>
                <a:cs typeface="Arial" charset="0"/>
              </a:rPr>
              <a:t>/02/2018</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MY" sz="2000" b="1" u="sng" dirty="0">
                <a:solidFill>
                  <a:srgbClr val="FFFF00"/>
                </a:solidFill>
                <a:effectLst>
                  <a:glow rad="101600">
                    <a:prstClr val="black">
                      <a:alpha val="60000"/>
                    </a:prstClr>
                  </a:glow>
                  <a:outerShdw blurRad="38100" dist="38100" dir="2700000" algn="tl">
                    <a:srgbClr val="000000">
                      <a:alpha val="43137"/>
                    </a:srgbClr>
                  </a:outerShdw>
                </a:effectLst>
                <a:cs typeface="Arial" charset="0"/>
              </a:rPr>
              <a:t>GENERASI MUDA PEWARITH KHAIRU UMMAH.</a:t>
            </a:r>
          </a:p>
          <a:p>
            <a:pPr algn="ctr">
              <a:defRPr/>
            </a:pPr>
            <a:endParaRPr lang="en-MY" sz="1050" b="1" u="sng"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just">
              <a:defRPr/>
            </a:pPr>
            <a:r>
              <a:rPr lang="en-MY" b="1" dirty="0" smtClean="0">
                <a:solidFill>
                  <a:prstClr val="black"/>
                </a:solidFill>
                <a:effectLst>
                  <a:outerShdw blurRad="38100" dist="38100" dir="2700000" algn="tl">
                    <a:srgbClr val="000000">
                      <a:alpha val="43137"/>
                    </a:srgbClr>
                  </a:outerShdw>
                </a:effectLst>
                <a:cs typeface="Arial" charset="0"/>
              </a:rPr>
              <a:t>1. ISLAM </a:t>
            </a:r>
            <a:r>
              <a:rPr lang="en-MY" b="1" dirty="0">
                <a:solidFill>
                  <a:prstClr val="black"/>
                </a:solidFill>
                <a:effectLst>
                  <a:outerShdw blurRad="38100" dist="38100" dir="2700000" algn="tl">
                    <a:srgbClr val="000000">
                      <a:alpha val="43137"/>
                    </a:srgbClr>
                  </a:outerShdw>
                </a:effectLst>
                <a:cs typeface="Arial" charset="0"/>
              </a:rPr>
              <a:t>SANGAT PRIHATIN KPD GOLONGAN REMAJA. KESAH-KESAH SEJARAH </a:t>
            </a:r>
            <a:r>
              <a:rPr lang="en-MY" b="1" dirty="0" smtClean="0">
                <a:solidFill>
                  <a:prstClr val="black"/>
                </a:solidFill>
                <a:effectLst>
                  <a:outerShdw blurRad="38100" dist="38100" dir="2700000" algn="tl">
                    <a:srgbClr val="000000">
                      <a:alpha val="43137"/>
                    </a:srgbClr>
                  </a:outerShdw>
                </a:effectLst>
                <a:cs typeface="Arial" charset="0"/>
              </a:rPr>
              <a:t>SEPERTI </a:t>
            </a:r>
            <a:r>
              <a:rPr lang="en-MY" b="1" dirty="0">
                <a:solidFill>
                  <a:prstClr val="black"/>
                </a:solidFill>
                <a:effectLst>
                  <a:outerShdw blurRad="38100" dist="38100" dir="2700000" algn="tl">
                    <a:srgbClr val="000000">
                      <a:alpha val="43137"/>
                    </a:srgbClr>
                  </a:outerShdw>
                </a:effectLst>
                <a:cs typeface="Arial" charset="0"/>
              </a:rPr>
              <a:t>ASHABUL KAHFI, ALI BIN TALIB DAN ZAID BIN USAMAH MEWAKILI ANAK MUDA </a:t>
            </a:r>
            <a:r>
              <a:rPr lang="en-MY" b="1" dirty="0" smtClean="0">
                <a:solidFill>
                  <a:prstClr val="black"/>
                </a:solidFill>
                <a:effectLst>
                  <a:outerShdw blurRad="38100" dist="38100" dir="2700000" algn="tl">
                    <a:srgbClr val="000000">
                      <a:alpha val="43137"/>
                    </a:srgbClr>
                  </a:outerShdw>
                </a:effectLst>
                <a:cs typeface="Arial" charset="0"/>
              </a:rPr>
              <a:t>YANG </a:t>
            </a:r>
            <a:r>
              <a:rPr lang="en-MY" b="1" dirty="0">
                <a:solidFill>
                  <a:prstClr val="black"/>
                </a:solidFill>
                <a:effectLst>
                  <a:outerShdw blurRad="38100" dist="38100" dir="2700000" algn="tl">
                    <a:srgbClr val="000000">
                      <a:alpha val="43137"/>
                    </a:srgbClr>
                  </a:outerShdw>
                </a:effectLst>
                <a:cs typeface="Arial" charset="0"/>
              </a:rPr>
              <a:t>MEMPUNYAI AKIDAH DAN IMAN MANTAP, PEJUANG DAKWAH, PEMEGANG AMANAH DAN BERJIWA PENGORBANAN</a:t>
            </a:r>
            <a:r>
              <a:rPr lang="en-MY" b="1" dirty="0" smtClean="0">
                <a:solidFill>
                  <a:prstClr val="black"/>
                </a:solidFill>
                <a:effectLst>
                  <a:outerShdw blurRad="38100" dist="38100" dir="2700000" algn="tl">
                    <a:srgbClr val="000000">
                      <a:alpha val="43137"/>
                    </a:srgbClr>
                  </a:outerShdw>
                </a:effectLst>
                <a:cs typeface="Arial" charset="0"/>
              </a:rPr>
              <a:t>.</a:t>
            </a:r>
          </a:p>
          <a:p>
            <a:pPr algn="just">
              <a:defRPr/>
            </a:pPr>
            <a:endParaRPr lang="en-MY" sz="1050" b="1" dirty="0" smtClean="0">
              <a:solidFill>
                <a:prstClr val="black"/>
              </a:solidFill>
              <a:effectLst>
                <a:outerShdw blurRad="38100" dist="38100" dir="2700000" algn="tl">
                  <a:srgbClr val="000000">
                    <a:alpha val="43137"/>
                  </a:srgbClr>
                </a:outerShdw>
              </a:effectLst>
              <a:cs typeface="Arial" charset="0"/>
            </a:endParaRPr>
          </a:p>
          <a:p>
            <a:pPr algn="just">
              <a:defRPr/>
            </a:pPr>
            <a:r>
              <a:rPr lang="en-MY" b="1" dirty="0" smtClean="0">
                <a:solidFill>
                  <a:prstClr val="black"/>
                </a:solidFill>
                <a:effectLst>
                  <a:outerShdw blurRad="38100" dist="38100" dir="2700000" algn="tl">
                    <a:srgbClr val="000000">
                      <a:alpha val="43137"/>
                    </a:srgbClr>
                  </a:outerShdw>
                </a:effectLst>
                <a:cs typeface="Arial" charset="0"/>
              </a:rPr>
              <a:t>2. RASULULLAH </a:t>
            </a:r>
            <a:r>
              <a:rPr lang="en-MY" b="1" dirty="0">
                <a:solidFill>
                  <a:prstClr val="black"/>
                </a:solidFill>
                <a:effectLst>
                  <a:outerShdw blurRad="38100" dist="38100" dir="2700000" algn="tl">
                    <a:srgbClr val="000000">
                      <a:alpha val="43137"/>
                    </a:srgbClr>
                  </a:outerShdw>
                </a:effectLst>
                <a:cs typeface="Arial" charset="0"/>
              </a:rPr>
              <a:t>MENEKANKAN SUPAYA ANAK MUDA DIDIDIK MEMBESAR </a:t>
            </a:r>
            <a:r>
              <a:rPr lang="en-MY" b="1" dirty="0" smtClean="0">
                <a:solidFill>
                  <a:prstClr val="black"/>
                </a:solidFill>
                <a:effectLst>
                  <a:outerShdw blurRad="38100" dist="38100" dir="2700000" algn="tl">
                    <a:srgbClr val="000000">
                      <a:alpha val="43137"/>
                    </a:srgbClr>
                  </a:outerShdw>
                </a:effectLst>
                <a:cs typeface="Arial" charset="0"/>
              </a:rPr>
              <a:t>DENGAN </a:t>
            </a:r>
            <a:r>
              <a:rPr lang="en-MY" b="1" dirty="0">
                <a:solidFill>
                  <a:prstClr val="black"/>
                </a:solidFill>
                <a:effectLst>
                  <a:outerShdw blurRad="38100" dist="38100" dir="2700000" algn="tl">
                    <a:srgbClr val="000000">
                      <a:alpha val="43137"/>
                    </a:srgbClr>
                  </a:outerShdw>
                </a:effectLst>
                <a:cs typeface="Arial" charset="0"/>
              </a:rPr>
              <a:t>JIWA IKHLAS DAN PATUH SYARA' DLM KEHIDUPAN. ANAK MUDA INI KELAK TERMASUK </a:t>
            </a:r>
            <a:r>
              <a:rPr lang="en-MY" b="1" dirty="0" smtClean="0">
                <a:solidFill>
                  <a:prstClr val="black"/>
                </a:solidFill>
                <a:effectLst>
                  <a:outerShdw blurRad="38100" dist="38100" dir="2700000" algn="tl">
                    <a:srgbClr val="000000">
                      <a:alpha val="43137"/>
                    </a:srgbClr>
                  </a:outerShdw>
                </a:effectLst>
                <a:cs typeface="Arial" charset="0"/>
              </a:rPr>
              <a:t>DALAM </a:t>
            </a:r>
            <a:r>
              <a:rPr lang="en-MY" b="1" dirty="0">
                <a:solidFill>
                  <a:prstClr val="black"/>
                </a:solidFill>
                <a:effectLst>
                  <a:outerShdw blurRad="38100" dist="38100" dir="2700000" algn="tl">
                    <a:srgbClr val="000000">
                      <a:alpha val="43137"/>
                    </a:srgbClr>
                  </a:outerShdw>
                </a:effectLst>
                <a:cs typeface="Arial" charset="0"/>
              </a:rPr>
              <a:t>7 GOLONGAN </a:t>
            </a:r>
            <a:r>
              <a:rPr lang="en-MY" b="1" dirty="0" smtClean="0">
                <a:solidFill>
                  <a:prstClr val="black"/>
                </a:solidFill>
                <a:effectLst>
                  <a:outerShdw blurRad="38100" dist="38100" dir="2700000" algn="tl">
                    <a:srgbClr val="000000">
                      <a:alpha val="43137"/>
                    </a:srgbClr>
                  </a:outerShdw>
                </a:effectLst>
                <a:cs typeface="Arial" charset="0"/>
              </a:rPr>
              <a:t>YANG </a:t>
            </a:r>
            <a:r>
              <a:rPr lang="en-MY" b="1" dirty="0">
                <a:solidFill>
                  <a:prstClr val="black"/>
                </a:solidFill>
                <a:effectLst>
                  <a:outerShdw blurRad="38100" dist="38100" dir="2700000" algn="tl">
                    <a:srgbClr val="000000">
                      <a:alpha val="43137"/>
                    </a:srgbClr>
                  </a:outerShdw>
                </a:effectLst>
                <a:cs typeface="Arial" charset="0"/>
              </a:rPr>
              <a:t>MENDAPAT LINDUNGAN ALLAH DI MAHSYAR</a:t>
            </a:r>
            <a:r>
              <a:rPr lang="en-MY" b="1" dirty="0" smtClean="0">
                <a:solidFill>
                  <a:prstClr val="black"/>
                </a:solidFill>
                <a:effectLst>
                  <a:outerShdw blurRad="38100" dist="38100" dir="2700000" algn="tl">
                    <a:srgbClr val="000000">
                      <a:alpha val="43137"/>
                    </a:srgbClr>
                  </a:outerShdw>
                </a:effectLst>
                <a:cs typeface="Arial" charset="0"/>
              </a:rPr>
              <a:t>.</a:t>
            </a:r>
          </a:p>
          <a:p>
            <a:pPr algn="just">
              <a:defRPr/>
            </a:pPr>
            <a:endParaRPr lang="en-MY" sz="1000" b="1" dirty="0">
              <a:solidFill>
                <a:prstClr val="black"/>
              </a:solidFill>
              <a:effectLst>
                <a:outerShdw blurRad="38100" dist="38100" dir="2700000" algn="tl">
                  <a:srgbClr val="000000">
                    <a:alpha val="43137"/>
                  </a:srgbClr>
                </a:outerShdw>
              </a:effectLst>
              <a:cs typeface="Arial" charset="0"/>
            </a:endParaRPr>
          </a:p>
          <a:p>
            <a:pPr algn="just">
              <a:defRPr/>
            </a:pPr>
            <a:r>
              <a:rPr lang="en-MY" b="1" dirty="0" smtClean="0">
                <a:solidFill>
                  <a:prstClr val="black"/>
                </a:solidFill>
                <a:effectLst>
                  <a:outerShdw blurRad="38100" dist="38100" dir="2700000" algn="tl">
                    <a:srgbClr val="000000">
                      <a:alpha val="43137"/>
                    </a:srgbClr>
                  </a:outerShdw>
                </a:effectLst>
                <a:cs typeface="Arial" charset="0"/>
              </a:rPr>
              <a:t>3. ANAK </a:t>
            </a:r>
            <a:r>
              <a:rPr lang="en-MY" b="1" dirty="0">
                <a:solidFill>
                  <a:prstClr val="black"/>
                </a:solidFill>
                <a:effectLst>
                  <a:outerShdw blurRad="38100" dist="38100" dir="2700000" algn="tl">
                    <a:srgbClr val="000000">
                      <a:alpha val="43137"/>
                    </a:srgbClr>
                  </a:outerShdw>
                </a:effectLst>
                <a:cs typeface="Arial" charset="0"/>
              </a:rPr>
              <a:t>MUDA ZAMAN KINI PERLU DIPASTIKAN MEMPUNYAI HALATUJU YG BETUL, TIDAK TERLIBAT </a:t>
            </a:r>
            <a:r>
              <a:rPr lang="en-MY" b="1" dirty="0" smtClean="0">
                <a:solidFill>
                  <a:prstClr val="black"/>
                </a:solidFill>
                <a:effectLst>
                  <a:outerShdw blurRad="38100" dist="38100" dir="2700000" algn="tl">
                    <a:srgbClr val="000000">
                      <a:alpha val="43137"/>
                    </a:srgbClr>
                  </a:outerShdw>
                </a:effectLst>
                <a:cs typeface="Arial" charset="0"/>
              </a:rPr>
              <a:t>DENGAN </a:t>
            </a:r>
            <a:r>
              <a:rPr lang="en-MY" b="1" dirty="0">
                <a:solidFill>
                  <a:prstClr val="black"/>
                </a:solidFill>
                <a:effectLst>
                  <a:outerShdw blurRad="38100" dist="38100" dir="2700000" algn="tl">
                    <a:srgbClr val="000000">
                      <a:alpha val="43137"/>
                    </a:srgbClr>
                  </a:outerShdw>
                </a:effectLst>
                <a:cs typeface="Arial" charset="0"/>
              </a:rPr>
              <a:t>KENAKALAN, JENAYAH DAN AKTIVITI TIDAK BERMORAL. SELAIN PENDIDIKAN FORMAL GOLONGAN DEWASA PERLU MENJADI CONTOH SEBAGAI </a:t>
            </a:r>
            <a:r>
              <a:rPr lang="en-MY" b="1" dirty="0" smtClean="0">
                <a:solidFill>
                  <a:prstClr val="black"/>
                </a:solidFill>
                <a:effectLst>
                  <a:outerShdw blurRad="38100" dist="38100" dir="2700000" algn="tl">
                    <a:srgbClr val="000000">
                      <a:alpha val="43137"/>
                    </a:srgbClr>
                  </a:outerShdw>
                </a:effectLst>
                <a:cs typeface="Arial" charset="0"/>
              </a:rPr>
              <a:t>KHAIRU </a:t>
            </a:r>
            <a:r>
              <a:rPr lang="en-MY" b="1" dirty="0">
                <a:solidFill>
                  <a:prstClr val="black"/>
                </a:solidFill>
                <a:effectLst>
                  <a:outerShdw blurRad="38100" dist="38100" dir="2700000" algn="tl">
                    <a:srgbClr val="000000">
                      <a:alpha val="43137"/>
                    </a:srgbClr>
                  </a:outerShdw>
                </a:effectLst>
                <a:cs typeface="Arial" charset="0"/>
              </a:rPr>
              <a:t>UMMAH</a:t>
            </a:r>
            <a:r>
              <a:rPr lang="en-MY" b="1" dirty="0" smtClean="0">
                <a:solidFill>
                  <a:prstClr val="black"/>
                </a:solidFill>
                <a:effectLst>
                  <a:outerShdw blurRad="38100" dist="38100" dir="2700000" algn="tl">
                    <a:srgbClr val="000000">
                      <a:alpha val="43137"/>
                    </a:srgbClr>
                  </a:outerShdw>
                </a:effectLst>
                <a:cs typeface="Arial" charset="0"/>
              </a:rPr>
              <a:t>.</a:t>
            </a:r>
          </a:p>
          <a:p>
            <a:pPr algn="just">
              <a:defRPr/>
            </a:pPr>
            <a:endParaRPr lang="en-MY" sz="1000" b="1" dirty="0">
              <a:solidFill>
                <a:prstClr val="black"/>
              </a:solidFill>
              <a:effectLst>
                <a:outerShdw blurRad="38100" dist="38100" dir="2700000" algn="tl">
                  <a:srgbClr val="000000">
                    <a:alpha val="43137"/>
                  </a:srgbClr>
                </a:outerShdw>
              </a:effectLst>
              <a:cs typeface="Arial" charset="0"/>
            </a:endParaRPr>
          </a:p>
          <a:p>
            <a:pPr algn="just">
              <a:defRPr/>
            </a:pPr>
            <a:r>
              <a:rPr lang="en-MY" b="1" dirty="0" smtClean="0">
                <a:solidFill>
                  <a:prstClr val="black"/>
                </a:solidFill>
                <a:effectLst>
                  <a:outerShdw blurRad="38100" dist="38100" dir="2700000" algn="tl">
                    <a:srgbClr val="000000">
                      <a:alpha val="43137"/>
                    </a:srgbClr>
                  </a:outerShdw>
                </a:effectLst>
                <a:cs typeface="Arial" charset="0"/>
              </a:rPr>
              <a:t>4. MELAHIRKAN </a:t>
            </a:r>
            <a:r>
              <a:rPr lang="en-MY" b="1" dirty="0">
                <a:solidFill>
                  <a:prstClr val="black"/>
                </a:solidFill>
                <a:effectLst>
                  <a:outerShdw blurRad="38100" dist="38100" dir="2700000" algn="tl">
                    <a:srgbClr val="000000">
                      <a:alpha val="43137"/>
                    </a:srgbClr>
                  </a:outerShdw>
                </a:effectLst>
                <a:cs typeface="Arial" charset="0"/>
              </a:rPr>
              <a:t>GENERASI KHAIRU UMMAH PERLU DIPASTIKAN </a:t>
            </a:r>
            <a:r>
              <a:rPr lang="en-MY" b="1" dirty="0" smtClean="0">
                <a:solidFill>
                  <a:prstClr val="black"/>
                </a:solidFill>
                <a:effectLst>
                  <a:outerShdw blurRad="38100" dist="38100" dir="2700000" algn="tl">
                    <a:srgbClr val="000000">
                      <a:alpha val="43137"/>
                    </a:srgbClr>
                  </a:outerShdw>
                </a:effectLst>
                <a:cs typeface="Arial" charset="0"/>
              </a:rPr>
              <a:t>ANAK MUDA :</a:t>
            </a:r>
          </a:p>
          <a:p>
            <a:pPr algn="just">
              <a:defRPr/>
            </a:pPr>
            <a:r>
              <a:rPr lang="en-MY" b="1" dirty="0">
                <a:solidFill>
                  <a:prstClr val="black"/>
                </a:solidFill>
                <a:effectLst>
                  <a:outerShdw blurRad="38100" dist="38100" dir="2700000" algn="tl">
                    <a:srgbClr val="000000">
                      <a:alpha val="43137"/>
                    </a:srgbClr>
                  </a:outerShdw>
                </a:effectLst>
                <a:cs typeface="Arial" charset="0"/>
              </a:rPr>
              <a:t>	</a:t>
            </a:r>
            <a:r>
              <a:rPr lang="en-MY" b="1" dirty="0" smtClean="0">
                <a:solidFill>
                  <a:prstClr val="black"/>
                </a:solidFill>
                <a:effectLst>
                  <a:outerShdw blurRad="38100" dist="38100" dir="2700000" algn="tl">
                    <a:srgbClr val="000000">
                      <a:alpha val="43137"/>
                    </a:srgbClr>
                  </a:outerShdw>
                </a:effectLst>
                <a:cs typeface="Arial" charset="0"/>
              </a:rPr>
              <a:t>i</a:t>
            </a:r>
            <a:r>
              <a:rPr lang="en-MY" b="1" dirty="0">
                <a:solidFill>
                  <a:prstClr val="black"/>
                </a:solidFill>
                <a:effectLst>
                  <a:outerShdw blurRad="38100" dist="38100" dir="2700000" algn="tl">
                    <a:srgbClr val="000000">
                      <a:alpha val="43137"/>
                    </a:srgbClr>
                  </a:outerShdw>
                </a:effectLst>
                <a:cs typeface="Arial" charset="0"/>
              </a:rPr>
              <a:t>.  </a:t>
            </a:r>
            <a:r>
              <a:rPr lang="en-MY" b="1" dirty="0" smtClean="0">
                <a:solidFill>
                  <a:prstClr val="black"/>
                </a:solidFill>
                <a:effectLst>
                  <a:outerShdw blurRad="38100" dist="38100" dir="2700000" algn="tl">
                    <a:srgbClr val="000000">
                      <a:alpha val="43137"/>
                    </a:srgbClr>
                  </a:outerShdw>
                </a:effectLst>
                <a:cs typeface="Arial" charset="0"/>
              </a:rPr>
              <a:t>  BEBAS </a:t>
            </a:r>
            <a:r>
              <a:rPr lang="en-MY" b="1" dirty="0">
                <a:solidFill>
                  <a:prstClr val="black"/>
                </a:solidFill>
                <a:effectLst>
                  <a:outerShdw blurRad="38100" dist="38100" dir="2700000" algn="tl">
                    <a:srgbClr val="000000">
                      <a:alpha val="43137"/>
                    </a:srgbClr>
                  </a:outerShdw>
                </a:effectLst>
                <a:cs typeface="Arial" charset="0"/>
              </a:rPr>
              <a:t>SYIRIK</a:t>
            </a:r>
            <a:r>
              <a:rPr lang="en-MY" b="1" dirty="0" smtClean="0">
                <a:solidFill>
                  <a:prstClr val="black"/>
                </a:solidFill>
                <a:effectLst>
                  <a:outerShdw blurRad="38100" dist="38100" dir="2700000" algn="tl">
                    <a:srgbClr val="000000">
                      <a:alpha val="43137"/>
                    </a:srgbClr>
                  </a:outerShdw>
                </a:effectLst>
                <a:cs typeface="Arial" charset="0"/>
              </a:rPr>
              <a:t>.</a:t>
            </a:r>
          </a:p>
          <a:p>
            <a:pPr algn="just">
              <a:defRPr/>
            </a:pPr>
            <a:r>
              <a:rPr lang="en-MY" b="1" dirty="0">
                <a:solidFill>
                  <a:prstClr val="black"/>
                </a:solidFill>
                <a:effectLst>
                  <a:outerShdw blurRad="38100" dist="38100" dir="2700000" algn="tl">
                    <a:srgbClr val="000000">
                      <a:alpha val="43137"/>
                    </a:srgbClr>
                  </a:outerShdw>
                </a:effectLst>
                <a:cs typeface="Arial" charset="0"/>
              </a:rPr>
              <a:t>	</a:t>
            </a:r>
            <a:r>
              <a:rPr lang="en-MY" b="1" dirty="0" smtClean="0">
                <a:solidFill>
                  <a:prstClr val="black"/>
                </a:solidFill>
                <a:effectLst>
                  <a:outerShdw blurRad="38100" dist="38100" dir="2700000" algn="tl">
                    <a:srgbClr val="000000">
                      <a:alpha val="43137"/>
                    </a:srgbClr>
                  </a:outerShdw>
                </a:effectLst>
                <a:cs typeface="Arial" charset="0"/>
              </a:rPr>
              <a:t>ii.   BERBUDAYA PATUH </a:t>
            </a:r>
            <a:r>
              <a:rPr lang="en-MY" b="1" dirty="0">
                <a:solidFill>
                  <a:prstClr val="black"/>
                </a:solidFill>
                <a:effectLst>
                  <a:outerShdw blurRad="38100" dist="38100" dir="2700000" algn="tl">
                    <a:srgbClr val="000000">
                      <a:alpha val="43137"/>
                    </a:srgbClr>
                  </a:outerShdw>
                </a:effectLst>
                <a:cs typeface="Arial" charset="0"/>
              </a:rPr>
              <a:t>SYARA' DAN SYUKUR</a:t>
            </a:r>
            <a:r>
              <a:rPr lang="en-MY" b="1" dirty="0" smtClean="0">
                <a:solidFill>
                  <a:prstClr val="black"/>
                </a:solidFill>
                <a:effectLst>
                  <a:outerShdw blurRad="38100" dist="38100" dir="2700000" algn="tl">
                    <a:srgbClr val="000000">
                      <a:alpha val="43137"/>
                    </a:srgbClr>
                  </a:outerShdw>
                </a:effectLst>
                <a:cs typeface="Arial" charset="0"/>
              </a:rPr>
              <a:t>.</a:t>
            </a:r>
          </a:p>
          <a:p>
            <a:pPr algn="just">
              <a:defRPr/>
            </a:pPr>
            <a:r>
              <a:rPr lang="en-MY" b="1" dirty="0">
                <a:solidFill>
                  <a:prstClr val="black"/>
                </a:solidFill>
                <a:effectLst>
                  <a:outerShdw blurRad="38100" dist="38100" dir="2700000" algn="tl">
                    <a:srgbClr val="000000">
                      <a:alpha val="43137"/>
                    </a:srgbClr>
                  </a:outerShdw>
                </a:effectLst>
                <a:cs typeface="Arial" charset="0"/>
              </a:rPr>
              <a:t>	</a:t>
            </a:r>
            <a:r>
              <a:rPr lang="en-MY" b="1" dirty="0" smtClean="0">
                <a:solidFill>
                  <a:prstClr val="black"/>
                </a:solidFill>
                <a:effectLst>
                  <a:outerShdw blurRad="38100" dist="38100" dir="2700000" algn="tl">
                    <a:srgbClr val="000000">
                      <a:alpha val="43137"/>
                    </a:srgbClr>
                  </a:outerShdw>
                </a:effectLst>
                <a:cs typeface="Arial" charset="0"/>
              </a:rPr>
              <a:t>iii.  SETIA </a:t>
            </a:r>
            <a:r>
              <a:rPr lang="en-MY" b="1" dirty="0">
                <a:solidFill>
                  <a:prstClr val="black"/>
                </a:solidFill>
                <a:effectLst>
                  <a:outerShdw blurRad="38100" dist="38100" dir="2700000" algn="tl">
                    <a:srgbClr val="000000">
                      <a:alpha val="43137"/>
                    </a:srgbClr>
                  </a:outerShdw>
                </a:effectLst>
                <a:cs typeface="Arial" charset="0"/>
              </a:rPr>
              <a:t>SOLAT</a:t>
            </a:r>
            <a:r>
              <a:rPr lang="en-MY" b="1" dirty="0" smtClean="0">
                <a:solidFill>
                  <a:prstClr val="black"/>
                </a:solidFill>
                <a:effectLst>
                  <a:outerShdw blurRad="38100" dist="38100" dir="2700000" algn="tl">
                    <a:srgbClr val="000000">
                      <a:alpha val="43137"/>
                    </a:srgbClr>
                  </a:outerShdw>
                </a:effectLst>
                <a:cs typeface="Arial" charset="0"/>
              </a:rPr>
              <a:t>.</a:t>
            </a:r>
          </a:p>
          <a:p>
            <a:pPr algn="just">
              <a:defRPr/>
            </a:pPr>
            <a:r>
              <a:rPr lang="en-MY" b="1" dirty="0">
                <a:solidFill>
                  <a:prstClr val="black"/>
                </a:solidFill>
                <a:effectLst>
                  <a:outerShdw blurRad="38100" dist="38100" dir="2700000" algn="tl">
                    <a:srgbClr val="000000">
                      <a:alpha val="43137"/>
                    </a:srgbClr>
                  </a:outerShdw>
                </a:effectLst>
                <a:cs typeface="Arial" charset="0"/>
              </a:rPr>
              <a:t>	</a:t>
            </a:r>
            <a:r>
              <a:rPr lang="en-MY" b="1" dirty="0" smtClean="0">
                <a:solidFill>
                  <a:prstClr val="black"/>
                </a:solidFill>
                <a:effectLst>
                  <a:outerShdw blurRad="38100" dist="38100" dir="2700000" algn="tl">
                    <a:srgbClr val="000000">
                      <a:alpha val="43137"/>
                    </a:srgbClr>
                  </a:outerShdw>
                </a:effectLst>
                <a:cs typeface="Arial" charset="0"/>
              </a:rPr>
              <a:t>iv.  BERAKHLAK </a:t>
            </a:r>
            <a:r>
              <a:rPr lang="en-MY" b="1" dirty="0">
                <a:solidFill>
                  <a:prstClr val="black"/>
                </a:solidFill>
                <a:effectLst>
                  <a:outerShdw blurRad="38100" dist="38100" dir="2700000" algn="tl">
                    <a:srgbClr val="000000">
                      <a:alpha val="43137"/>
                    </a:srgbClr>
                  </a:outerShdw>
                </a:effectLst>
                <a:cs typeface="Arial" charset="0"/>
              </a:rPr>
              <a:t>DAN BERSIKAP  SEDERHANA</a:t>
            </a:r>
            <a:r>
              <a:rPr lang="en-MY" b="1" dirty="0" smtClean="0">
                <a:solidFill>
                  <a:prstClr val="black"/>
                </a:solidFill>
                <a:effectLst>
                  <a:outerShdw blurRad="38100" dist="38100" dir="2700000" algn="tl">
                    <a:srgbClr val="000000">
                      <a:alpha val="43137"/>
                    </a:srgbClr>
                  </a:outerShdw>
                </a:effectLst>
                <a:cs typeface="Arial" charset="0"/>
              </a:rPr>
              <a:t>.</a:t>
            </a:r>
          </a:p>
          <a:p>
            <a:pPr algn="just">
              <a:defRPr/>
            </a:pPr>
            <a:r>
              <a:rPr lang="en-MY" b="1" dirty="0">
                <a:solidFill>
                  <a:prstClr val="black"/>
                </a:solidFill>
                <a:effectLst>
                  <a:outerShdw blurRad="38100" dist="38100" dir="2700000" algn="tl">
                    <a:srgbClr val="000000">
                      <a:alpha val="43137"/>
                    </a:srgbClr>
                  </a:outerShdw>
                </a:effectLst>
                <a:cs typeface="Arial" charset="0"/>
              </a:rPr>
              <a:t>	</a:t>
            </a:r>
            <a:r>
              <a:rPr lang="en-MY" b="1" dirty="0" smtClean="0">
                <a:solidFill>
                  <a:prstClr val="black"/>
                </a:solidFill>
                <a:effectLst>
                  <a:outerShdw blurRad="38100" dist="38100" dir="2700000" algn="tl">
                    <a:srgbClr val="000000">
                      <a:alpha val="43137"/>
                    </a:srgbClr>
                  </a:outerShdw>
                </a:effectLst>
                <a:cs typeface="Arial" charset="0"/>
              </a:rPr>
              <a:t>v.   TRANSFORMASI </a:t>
            </a:r>
            <a:r>
              <a:rPr lang="en-MY" b="1" dirty="0">
                <a:solidFill>
                  <a:prstClr val="black"/>
                </a:solidFill>
                <a:effectLst>
                  <a:outerShdw blurRad="38100" dist="38100" dir="2700000" algn="tl">
                    <a:srgbClr val="000000">
                      <a:alpha val="43137"/>
                    </a:srgbClr>
                  </a:outerShdw>
                </a:effectLst>
                <a:cs typeface="Arial" charset="0"/>
              </a:rPr>
              <a:t>KEPADA POSITIF.</a:t>
            </a:r>
            <a:endParaRPr lang="en-MY" b="1" dirty="0" smtClean="0">
              <a:solidFill>
                <a:prstClr val="black"/>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1313359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42990" y="1630740"/>
            <a:ext cx="9029760" cy="1569660"/>
          </a:xfrm>
          <a:prstGeom prst="rect">
            <a:avLst/>
          </a:prstGeom>
          <a:solidFill>
            <a:srgbClr val="002060">
              <a:alpha val="27000"/>
            </a:srgb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وَأَصْحَابِهِ وَمَنْ تَبِعَهُمْ بِإِحْسَانٍ إِلَى يَوْمِ الدِّيْنِ. </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5536" y="3820616"/>
            <a:ext cx="8286808" cy="209288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76200"/>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334625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804810" y="294144"/>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73496" y="3799344"/>
            <a:ext cx="864190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janganlah</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mati</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keadaan</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seorang</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Islam.</a:t>
            </a:r>
            <a:endPar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796" y="1741944"/>
            <a:ext cx="9144000" cy="830997"/>
          </a:xfrm>
          <a:prstGeom prst="rect">
            <a:avLst/>
          </a:prstGeom>
          <a:solidFill>
            <a:schemeClr val="tx1">
              <a:alpha val="2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وَلاَ تَمُوتُن إِلاَّ وَأَنْتُمْ مُسْلِمُونَ.</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334625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90714" y="228600"/>
            <a:ext cx="5548086" cy="523220"/>
          </a:xfrm>
          <a:prstGeom prst="rect">
            <a:avLst/>
          </a:prstGeom>
        </p:spPr>
        <p:txBody>
          <a:bodyPr wrap="square">
            <a:spAutoFit/>
          </a:bodyPr>
          <a:lstStyle/>
          <a:p>
            <a:pP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Kisah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Ashabul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Kahfi</a:t>
            </a:r>
            <a:endParaRPr lang="en-US" sz="28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04800" y="2667000"/>
            <a:ext cx="8610600" cy="1569660"/>
          </a:xfrm>
          <a:prstGeom prst="rect">
            <a:avLst/>
          </a:prstGeom>
          <a:solidFill>
            <a:srgbClr val="002060">
              <a:alpha val="31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نَّحْنُ نَقُصُّ عَلَيْكَ نَبَأَهُم بِالْحَقِّ ۚ </a:t>
            </a:r>
            <a:r>
              <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إِنَّهُمْ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فِتْيَةٌ آمَنُوا بِرَبِّهِمْ وَزِدْنَاهُمْ هُدًى</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0" y="4876800"/>
            <a:ext cx="89154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en-US" sz="2400" dirty="0"/>
              <a:t>“</a:t>
            </a:r>
            <a:r>
              <a:rPr lang="en-US" sz="2400" i="1" dirty="0"/>
              <a:t>Kami </a:t>
            </a:r>
            <a:r>
              <a:rPr lang="en-US" sz="2400" i="1" dirty="0" err="1"/>
              <a:t>ceritakan</a:t>
            </a:r>
            <a:r>
              <a:rPr lang="en-US" sz="2400" i="1" dirty="0"/>
              <a:t> </a:t>
            </a:r>
            <a:r>
              <a:rPr lang="en-US" sz="2400" i="1" dirty="0" err="1"/>
              <a:t>kepadamu</a:t>
            </a:r>
            <a:r>
              <a:rPr lang="en-US" sz="2400" i="1" dirty="0"/>
              <a:t> (</a:t>
            </a:r>
            <a:r>
              <a:rPr lang="en-US" sz="2400" i="1" dirty="0" err="1"/>
              <a:t>wahai</a:t>
            </a:r>
            <a:r>
              <a:rPr lang="en-US" sz="2400" i="1" dirty="0"/>
              <a:t> Muhammad) </a:t>
            </a:r>
            <a:r>
              <a:rPr lang="en-US" sz="2400" i="1" dirty="0" err="1"/>
              <a:t>perihal</a:t>
            </a:r>
            <a:r>
              <a:rPr lang="en-US" sz="2400" i="1" dirty="0"/>
              <a:t> </a:t>
            </a:r>
            <a:r>
              <a:rPr lang="en-US" sz="2400" i="1" dirty="0" err="1"/>
              <a:t>mereka</a:t>
            </a:r>
            <a:r>
              <a:rPr lang="en-US" sz="2400" i="1" dirty="0"/>
              <a:t> </a:t>
            </a:r>
            <a:r>
              <a:rPr lang="en-US" sz="2400" i="1" dirty="0" err="1"/>
              <a:t>dengan</a:t>
            </a:r>
            <a:r>
              <a:rPr lang="en-US" sz="2400" i="1" dirty="0"/>
              <a:t> </a:t>
            </a:r>
            <a:r>
              <a:rPr lang="en-US" sz="2400" i="1" dirty="0" err="1"/>
              <a:t>benar</a:t>
            </a:r>
            <a:r>
              <a:rPr lang="en-US" sz="2400" i="1" dirty="0"/>
              <a:t>; </a:t>
            </a:r>
            <a:r>
              <a:rPr lang="en-US" sz="2400" i="1" dirty="0" err="1"/>
              <a:t>sesungguhnya</a:t>
            </a:r>
            <a:r>
              <a:rPr lang="en-US" sz="2400" i="1" dirty="0"/>
              <a:t> </a:t>
            </a:r>
            <a:r>
              <a:rPr lang="en-US" sz="2400" i="1" dirty="0" err="1"/>
              <a:t>mereka</a:t>
            </a:r>
            <a:r>
              <a:rPr lang="en-US" sz="2400" i="1" dirty="0"/>
              <a:t> </a:t>
            </a:r>
            <a:r>
              <a:rPr lang="en-US" sz="2400" i="1" dirty="0" err="1"/>
              <a:t>itu</a:t>
            </a:r>
            <a:r>
              <a:rPr lang="en-US" sz="2400" i="1" dirty="0"/>
              <a:t> orang-orang </a:t>
            </a:r>
            <a:r>
              <a:rPr lang="en-US" sz="2400" i="1" dirty="0" err="1"/>
              <a:t>muda</a:t>
            </a:r>
            <a:r>
              <a:rPr lang="en-US" sz="2400" i="1" dirty="0"/>
              <a:t> yang </a:t>
            </a:r>
            <a:r>
              <a:rPr lang="en-US" sz="2400" i="1" dirty="0" err="1"/>
              <a:t>beriman</a:t>
            </a:r>
            <a:r>
              <a:rPr lang="en-US" sz="2400" i="1" dirty="0"/>
              <a:t> </a:t>
            </a:r>
            <a:r>
              <a:rPr lang="en-US" sz="2400" i="1" dirty="0" err="1"/>
              <a:t>kepada</a:t>
            </a:r>
            <a:r>
              <a:rPr lang="en-US" sz="2400" i="1" dirty="0"/>
              <a:t> </a:t>
            </a:r>
            <a:r>
              <a:rPr lang="en-US" sz="2400" i="1" dirty="0" err="1"/>
              <a:t>Tuhan</a:t>
            </a:r>
            <a:r>
              <a:rPr lang="en-US" sz="2400" i="1" dirty="0"/>
              <a:t> </a:t>
            </a:r>
            <a:r>
              <a:rPr lang="en-US" sz="2400" i="1" dirty="0" err="1"/>
              <a:t>mereka</a:t>
            </a:r>
            <a:r>
              <a:rPr lang="en-US" sz="2400" i="1" dirty="0"/>
              <a:t> </a:t>
            </a:r>
            <a:r>
              <a:rPr lang="en-US" sz="2400" i="1" dirty="0" err="1"/>
              <a:t>dan</a:t>
            </a:r>
            <a:r>
              <a:rPr lang="en-US" sz="2400" i="1" dirty="0"/>
              <a:t> kami </a:t>
            </a:r>
            <a:r>
              <a:rPr lang="en-US" sz="2400" i="1" dirty="0" err="1"/>
              <a:t>tambahi</a:t>
            </a:r>
            <a:r>
              <a:rPr lang="en-US" sz="2400" i="1" dirty="0"/>
              <a:t> </a:t>
            </a:r>
            <a:r>
              <a:rPr lang="en-US" sz="2400" i="1" dirty="0" err="1"/>
              <a:t>mereka</a:t>
            </a:r>
            <a:r>
              <a:rPr lang="en-US" sz="2400" i="1" dirty="0"/>
              <a:t> </a:t>
            </a:r>
            <a:r>
              <a:rPr lang="en-US" sz="2400" i="1" dirty="0" err="1"/>
              <a:t>dengan</a:t>
            </a:r>
            <a:r>
              <a:rPr lang="en-US" sz="2400" i="1" dirty="0"/>
              <a:t> </a:t>
            </a:r>
            <a:r>
              <a:rPr lang="en-US" sz="2400" i="1" dirty="0" err="1"/>
              <a:t>hidayat</a:t>
            </a:r>
            <a:r>
              <a:rPr lang="en-US" sz="2400" i="1" dirty="0"/>
              <a:t> </a:t>
            </a:r>
            <a:r>
              <a:rPr lang="en-US" sz="2400" i="1" dirty="0" err="1"/>
              <a:t>petunjuk</a:t>
            </a:r>
            <a:r>
              <a:rPr lang="en-US" sz="2400" i="1" dirty="0"/>
              <a:t>”.</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6" name="Snip Diagonal Corner Rectangle 5"/>
          <p:cNvSpPr/>
          <p:nvPr/>
        </p:nvSpPr>
        <p:spPr>
          <a:xfrm>
            <a:off x="381000" y="1295400"/>
            <a:ext cx="4876800" cy="762000"/>
          </a:xfrm>
          <a:prstGeom prst="snip2DiagRect">
            <a:avLst/>
          </a:prstGeom>
          <a:solidFill>
            <a:srgbClr val="C96765"/>
          </a:solidFill>
          <a:ln>
            <a:solidFill>
              <a:schemeClr val="tx1"/>
            </a:solidFill>
          </a:ln>
          <a:effectLst/>
          <a:scene3d>
            <a:camera prst="orthographicFront">
              <a:rot lat="0" lon="0" rev="0"/>
            </a:camera>
            <a:lightRig rig="glow" dir="t">
              <a:rot lat="0" lon="0" rev="14100000"/>
            </a:lightRig>
          </a:scene3d>
          <a:sp3d prstMaterial="softEdge">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Kahfi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13</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334625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703312" y="291098"/>
            <a:ext cx="775712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Pengajaran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2209800" y="4876800"/>
            <a:ext cx="5181600" cy="1295400"/>
          </a:xfrm>
          <a:prstGeom prst="roundRect">
            <a:avLst>
              <a:gd name="adj" fmla="val 19735"/>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Sembunyi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gua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elak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ancaman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penguasa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zalim</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Double Wave 4"/>
          <p:cNvSpPr/>
          <p:nvPr/>
        </p:nvSpPr>
        <p:spPr>
          <a:xfrm>
            <a:off x="914400" y="1524000"/>
            <a:ext cx="4343400" cy="1143000"/>
          </a:xfrm>
          <a:prstGeom prst="doubleWave">
            <a:avLst/>
          </a:prstGeom>
          <a:solidFill>
            <a:srgbClr val="F1D73D"/>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Kemantapan</a:t>
            </a:r>
            <a:r>
              <a:rPr lang="en-US" sz="2400" dirty="0"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iman</a:t>
            </a:r>
            <a:r>
              <a:rPr lang="en-US" sz="2400" dirty="0"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endParaRPr lang="en-MY" sz="1600" dirty="0"/>
          </a:p>
        </p:txBody>
      </p:sp>
      <p:sp>
        <p:nvSpPr>
          <p:cNvPr id="6" name="Striped Right Arrow 5"/>
          <p:cNvSpPr/>
          <p:nvPr/>
        </p:nvSpPr>
        <p:spPr>
          <a:xfrm rot="5400000">
            <a:off x="4267200" y="3942021"/>
            <a:ext cx="1371600" cy="533400"/>
          </a:xfrm>
          <a:prstGeom prst="stripedRightArrow">
            <a:avLst/>
          </a:prstGeom>
          <a:solidFill>
            <a:srgbClr val="FFFF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Rounded Rectangle 6"/>
          <p:cNvSpPr/>
          <p:nvPr/>
        </p:nvSpPr>
        <p:spPr>
          <a:xfrm>
            <a:off x="4419600" y="2438400"/>
            <a:ext cx="4495800" cy="1219200"/>
          </a:xfrm>
          <a:prstGeom prst="roundRect">
            <a:avLst>
              <a:gd name="adj" fmla="val 11364"/>
            </a:avLst>
          </a:prstGeom>
          <a:solidFill>
            <a:schemeClr val="tx2">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Petunjuk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jalan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masalah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Striped Right Arrow 7"/>
          <p:cNvSpPr/>
          <p:nvPr/>
        </p:nvSpPr>
        <p:spPr>
          <a:xfrm>
            <a:off x="4076700" y="2286000"/>
            <a:ext cx="876300" cy="533400"/>
          </a:xfrm>
          <a:prstGeom prst="stripedRightArrow">
            <a:avLst/>
          </a:prstGeom>
          <a:solidFill>
            <a:srgbClr val="FFFF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334625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703312" y="76200"/>
            <a:ext cx="775712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berkaitan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generasi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muda</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524000" y="2476500"/>
            <a:ext cx="6858000" cy="1219200"/>
          </a:xfrm>
          <a:prstGeom prst="roundRect">
            <a:avLst>
              <a:gd name="adj" fmla="val 11364"/>
            </a:avLst>
          </a:prstGeom>
          <a:solidFill>
            <a:srgbClr val="60D9E6"/>
          </a:solidFill>
          <a:ln>
            <a:solidFill>
              <a:schemeClr val="tx1"/>
            </a:solidFill>
          </a:ln>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Lantik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Saidina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Ali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harta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disimpan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oleh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orang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Quraisy</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524000" y="1066800"/>
            <a:ext cx="6858000" cy="1203920"/>
          </a:xfrm>
          <a:prstGeom prst="roundRect">
            <a:avLst>
              <a:gd name="adj" fmla="val 11364"/>
            </a:avLst>
          </a:prstGeom>
          <a:solidFill>
            <a:srgbClr val="F3DD57"/>
          </a:solidFill>
          <a:ln>
            <a:solidFill>
              <a:schemeClr val="tx1"/>
            </a:solidFill>
          </a:ln>
          <a:scene3d>
            <a:camera prst="orthographicFron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Lantik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Usamah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bin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Zaid</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memimpin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angkatan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tentera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1524000" y="4343400"/>
            <a:ext cx="6858000" cy="1295400"/>
          </a:xfrm>
          <a:prstGeom prst="roundRect">
            <a:avLst>
              <a:gd name="adj" fmla="val 11364"/>
            </a:avLst>
          </a:prstGeom>
          <a:solidFill>
            <a:srgbClr val="D4FF7D"/>
          </a:solidFill>
          <a:ln>
            <a:solidFill>
              <a:schemeClr val="tx1"/>
            </a:solidFill>
          </a:ln>
          <a:scene3d>
            <a:camera prst="orthographicFron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ijanjikan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lindungan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sewaktu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Padang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Mahsyar</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p:txBody>
      </p:sp>
      <p:sp>
        <p:nvSpPr>
          <p:cNvPr id="7" name="Striped Right Arrow 6"/>
          <p:cNvSpPr/>
          <p:nvPr/>
        </p:nvSpPr>
        <p:spPr>
          <a:xfrm>
            <a:off x="685800" y="1447800"/>
            <a:ext cx="762000" cy="533400"/>
          </a:xfrm>
          <a:prstGeom prst="stripedRightArrow">
            <a:avLst/>
          </a:prstGeom>
          <a:solidFill>
            <a:srgbClr val="C4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Striped Right Arrow 7"/>
          <p:cNvSpPr/>
          <p:nvPr/>
        </p:nvSpPr>
        <p:spPr>
          <a:xfrm rot="5400000">
            <a:off x="7239000" y="4762500"/>
            <a:ext cx="762000" cy="1981200"/>
          </a:xfrm>
          <a:prstGeom prst="stripedRightArrow">
            <a:avLst/>
          </a:prstGeom>
          <a:solidFill>
            <a:srgbClr val="C4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Striped Right Arrow 8"/>
          <p:cNvSpPr/>
          <p:nvPr/>
        </p:nvSpPr>
        <p:spPr>
          <a:xfrm>
            <a:off x="685800" y="2819400"/>
            <a:ext cx="762000" cy="533400"/>
          </a:xfrm>
          <a:prstGeom prst="stripedRightArrow">
            <a:avLst/>
          </a:prstGeom>
          <a:solidFill>
            <a:srgbClr val="C4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Heptagon 9"/>
          <p:cNvSpPr/>
          <p:nvPr/>
        </p:nvSpPr>
        <p:spPr>
          <a:xfrm>
            <a:off x="7620000" y="1371600"/>
            <a:ext cx="990600" cy="899120"/>
          </a:xfrm>
          <a:prstGeom prst="heptagon">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t>18 </a:t>
            </a:r>
            <a:r>
              <a:rPr lang="en-US" sz="2000" dirty="0" err="1" smtClean="0"/>
              <a:t>tahun</a:t>
            </a:r>
            <a:endParaRPr lang="en-MY" sz="2000" dirty="0"/>
          </a:p>
        </p:txBody>
      </p:sp>
      <p:sp>
        <p:nvSpPr>
          <p:cNvPr id="11" name="Heptagon 10"/>
          <p:cNvSpPr/>
          <p:nvPr/>
        </p:nvSpPr>
        <p:spPr>
          <a:xfrm>
            <a:off x="8001000" y="2910880"/>
            <a:ext cx="990600" cy="899120"/>
          </a:xfrm>
          <a:prstGeom prst="heptagon">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t>23</a:t>
            </a:r>
          </a:p>
          <a:p>
            <a:pPr algn="ctr"/>
            <a:r>
              <a:rPr lang="en-US" sz="2000" dirty="0" err="1" smtClean="0"/>
              <a:t>tahun</a:t>
            </a:r>
            <a:endParaRPr lang="en-MY" sz="2000" dirty="0"/>
          </a:p>
        </p:txBody>
      </p:sp>
    </p:spTree>
    <p:extLst>
      <p:ext uri="{BB962C8B-B14F-4D97-AF65-F5344CB8AC3E}">
        <p14:creationId xmlns:p14="http://schemas.microsoft.com/office/powerpoint/2010/main" val="3334625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1355</Words>
  <Application>Microsoft Office PowerPoint</Application>
  <PresentationFormat>On-screen Show (4:3)</PresentationFormat>
  <Paragraphs>150</Paragraphs>
  <Slides>34</Slides>
  <Notes>0</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USER</cp:lastModifiedBy>
  <cp:revision>13</cp:revision>
  <dcterms:created xsi:type="dcterms:W3CDTF">2018-01-29T07:24:37Z</dcterms:created>
  <dcterms:modified xsi:type="dcterms:W3CDTF">2018-02-01T02:26:26Z</dcterms:modified>
</cp:coreProperties>
</file>